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5"/>
  </p:notesMasterIdLst>
  <p:sldIdLst>
    <p:sldId id="278" r:id="rId2"/>
    <p:sldId id="279" r:id="rId3"/>
    <p:sldId id="281" r:id="rId4"/>
  </p:sldIdLst>
  <p:sldSz cx="9144000" cy="6858000" type="screen4x3"/>
  <p:notesSz cx="6797675" cy="99822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9" roundtripDataSignature="AMtx7mhg6vYYaOQlTajUNRYuDVy42/3y9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26EFC38-75CF-4542-A889-2D4E64D6596A}">
  <a:tblStyle styleId="{226EFC38-75CF-4542-A889-2D4E64D6596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29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32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862" cy="500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500" tIns="44250" rIns="88500" bIns="4425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294" y="0"/>
            <a:ext cx="2945862" cy="500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500" tIns="44250" rIns="88500" bIns="4425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1247775"/>
            <a:ext cx="4489450" cy="33686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64" y="4804525"/>
            <a:ext cx="5438748" cy="39297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500" tIns="44250" rIns="88500" bIns="4425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82084"/>
            <a:ext cx="2945862" cy="500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500" tIns="44250" rIns="88500" bIns="4425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294" y="9482084"/>
            <a:ext cx="2945862" cy="500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8500" tIns="44250" rIns="88500" bIns="442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‹N°›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1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1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2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4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4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2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5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2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6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6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7" name="Google Shape;47;p26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26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9" name="Google Shape;49;p26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2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8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8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28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2" name="Google Shape;62;p2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9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9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9" name="Google Shape;69;p2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30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3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85453" y="362754"/>
            <a:ext cx="6220691" cy="1355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1" algn="ctr">
              <a:lnSpc>
                <a:spcPct val="115000"/>
              </a:lnSpc>
              <a:buClr>
                <a:srgbClr val="0C0C0C"/>
              </a:buClr>
              <a:buSzPts val="2400"/>
            </a:pPr>
            <a:r>
              <a:rPr lang="fr-FR" sz="2400" b="1" dirty="0">
                <a:solidFill>
                  <a:srgbClr val="0C0C0C"/>
                </a:solidFill>
              </a:rPr>
              <a:t>Formes géométriques et productions plastiques</a:t>
            </a:r>
            <a:endParaRPr lang="fr-FR" dirty="0"/>
          </a:p>
          <a:p>
            <a:pPr marL="457200" lvl="1" algn="ctr">
              <a:lnSpc>
                <a:spcPct val="115000"/>
              </a:lnSpc>
              <a:buClr>
                <a:srgbClr val="0C0C0C"/>
              </a:buClr>
              <a:buSzPts val="2400"/>
            </a:pPr>
            <a:r>
              <a:rPr lang="fr-FR" sz="2400" b="1" dirty="0">
                <a:solidFill>
                  <a:srgbClr val="0C0C0C"/>
                </a:solidFill>
              </a:rPr>
              <a:t>Cycles 1 et 2</a:t>
            </a:r>
          </a:p>
        </p:txBody>
      </p:sp>
      <p:pic>
        <p:nvPicPr>
          <p:cNvPr id="3" name="Google Shape;90;p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2745733">
            <a:off x="400838" y="1521927"/>
            <a:ext cx="1992002" cy="195963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oogle Shape;9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2586298">
            <a:off x="6570446" y="1505975"/>
            <a:ext cx="2040263" cy="192063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443344" y="4361462"/>
            <a:ext cx="8077201" cy="835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1">
              <a:lnSpc>
                <a:spcPct val="115000"/>
              </a:lnSpc>
              <a:buClr>
                <a:srgbClr val="0C0C0C"/>
              </a:buClr>
              <a:buSzPts val="2400"/>
            </a:pPr>
            <a:r>
              <a:rPr lang="fr-FR" dirty="0"/>
              <a:t>Ce travail interdisciplinaire entre la géométrie</a:t>
            </a:r>
            <a:r>
              <a:rPr lang="fr-FR" dirty="0" smtClean="0"/>
              <a:t>, l’espace et </a:t>
            </a:r>
            <a:r>
              <a:rPr lang="fr-FR" dirty="0"/>
              <a:t>les arts visuels </a:t>
            </a:r>
            <a:r>
              <a:rPr lang="fr-FR" dirty="0" smtClean="0"/>
              <a:t>propose d’organiser une composition de forme géométriques </a:t>
            </a:r>
            <a:r>
              <a:rPr lang="fr-FR" dirty="0"/>
              <a:t>dans le but de réaliser une production plastique.</a:t>
            </a:r>
          </a:p>
          <a:p>
            <a:pPr marL="457200" lvl="1">
              <a:lnSpc>
                <a:spcPct val="115000"/>
              </a:lnSpc>
              <a:buClr>
                <a:srgbClr val="0C0C0C"/>
              </a:buClr>
              <a:buSzPts val="2400"/>
            </a:pP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7369" y="3421685"/>
            <a:ext cx="29261" cy="1463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09769" y="3574085"/>
            <a:ext cx="29261" cy="14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9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23153"/>
              </p:ext>
            </p:extLst>
          </p:nvPr>
        </p:nvGraphicFramePr>
        <p:xfrm>
          <a:off x="561107" y="1038702"/>
          <a:ext cx="8118764" cy="4599309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4059382">
                  <a:extLst>
                    <a:ext uri="{9D8B030D-6E8A-4147-A177-3AD203B41FA5}">
                      <a16:colId xmlns:a16="http://schemas.microsoft.com/office/drawing/2014/main" val="268518263"/>
                    </a:ext>
                  </a:extLst>
                </a:gridCol>
                <a:gridCol w="4059382">
                  <a:extLst>
                    <a:ext uri="{9D8B030D-6E8A-4147-A177-3AD203B41FA5}">
                      <a16:colId xmlns:a16="http://schemas.microsoft.com/office/drawing/2014/main" val="1811516050"/>
                    </a:ext>
                  </a:extLst>
                </a:gridCol>
              </a:tblGrid>
              <a:tr h="336681">
                <a:tc>
                  <a:txBody>
                    <a:bodyPr/>
                    <a:lstStyle/>
                    <a:p>
                      <a:r>
                        <a:rPr lang="fr-FR" dirty="0" smtClean="0"/>
                        <a:t>Cycle 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Cycle 2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044998"/>
                  </a:ext>
                </a:extLst>
              </a:tr>
              <a:tr h="4166434">
                <a:tc>
                  <a:txBody>
                    <a:bodyPr/>
                    <a:lstStyle/>
                    <a:p>
                      <a:pPr marL="742950" lvl="1" indent="-285750">
                        <a:lnSpc>
                          <a:spcPct val="115000"/>
                        </a:lnSpc>
                        <a:buClr>
                          <a:srgbClr val="0C0C0C"/>
                        </a:buClr>
                        <a:buSzPts val="2400"/>
                        <a:buFontTx/>
                        <a:buChar char="-"/>
                      </a:pPr>
                      <a:r>
                        <a:rPr lang="fr-FR" dirty="0" smtClean="0"/>
                        <a:t>Savoir nommer quelques formes planes (carré, triangle, cercle ou disque, rectangle) et ce dans toutes leurs orientations et configurations.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C0C0C"/>
                        </a:buClr>
                        <a:buSzPts val="2400"/>
                        <a:buFontTx/>
                        <a:buChar char="-"/>
                        <a:tabLst/>
                        <a:defRPr/>
                      </a:pPr>
                      <a:r>
                        <a:rPr lang="fr-FR" sz="1400" u="none" strike="noStrike" cap="none" dirty="0" smtClean="0">
                          <a:effectLst/>
                          <a:sym typeface="Arial"/>
                        </a:rPr>
                        <a:t>Situer des objets par rapport à soi, entre eux, par rapport à des objets repères.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C0C0C"/>
                        </a:buClr>
                        <a:buSzPts val="2400"/>
                        <a:buFontTx/>
                        <a:buChar char="-"/>
                        <a:tabLst/>
                        <a:defRPr/>
                      </a:pPr>
                      <a:r>
                        <a:rPr lang="fr-FR" sz="1400" u="none" strike="noStrike" cap="none" dirty="0" smtClean="0">
                          <a:effectLst/>
                          <a:sym typeface="Arial"/>
                        </a:rPr>
                        <a:t>Utiliser des marqueurs spatiaux adaptes (devant, derrière, droite, gauche, dessus, dessous, etc.) dans des récits, descriptions ou explications.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C0C0C"/>
                        </a:buClr>
                        <a:buSzPts val="2400"/>
                        <a:buFontTx/>
                        <a:buChar char="-"/>
                        <a:tabLst/>
                        <a:defRPr/>
                      </a:pPr>
                      <a:r>
                        <a:rPr lang="fr-FR" dirty="0" smtClean="0"/>
                        <a:t>Réaliser des compositions plastiques, seul ou en petit groupe, en choisissant et</a:t>
                      </a:r>
                      <a:br>
                        <a:rPr lang="fr-FR" dirty="0" smtClean="0"/>
                      </a:br>
                      <a:r>
                        <a:rPr lang="fr-FR" dirty="0" smtClean="0"/>
                        <a:t>combinant des matériaux, en réinvestissant des techniques et des procédés.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FR" sz="1400" u="none" strike="noStrike" cap="none" dirty="0" smtClean="0">
                          <a:effectLst/>
                          <a:sym typeface="Arial"/>
                        </a:rPr>
                        <a:t>Situer des objets ou des personnes les uns par rapport aux autres ou par rapport à</a:t>
                      </a:r>
                      <a:r>
                        <a:rPr lang="fr-FR" dirty="0" smtClean="0"/>
                        <a:t/>
                      </a:r>
                      <a:br>
                        <a:rPr lang="fr-FR" dirty="0" smtClean="0"/>
                      </a:br>
                      <a:r>
                        <a:rPr lang="fr-FR" sz="1400" u="none" strike="noStrike" cap="none" dirty="0" smtClean="0">
                          <a:effectLst/>
                          <a:sym typeface="Arial"/>
                        </a:rPr>
                        <a:t>d’autres repères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1400" u="none" strike="noStrike" cap="none" dirty="0" smtClean="0">
                          <a:effectLst/>
                          <a:sym typeface="Arial"/>
                        </a:rPr>
                        <a:t>Décrire, reproduire sur papier quadrillé ou uni des figures ou des assemblages de figures</a:t>
                      </a:r>
                      <a:r>
                        <a:rPr lang="fr-FR" dirty="0" smtClean="0"/>
                        <a:t/>
                      </a:r>
                      <a:br>
                        <a:rPr lang="fr-FR" dirty="0" smtClean="0"/>
                      </a:br>
                      <a:r>
                        <a:rPr lang="fr-FR" sz="1400" u="none" strike="noStrike" cap="none" dirty="0" smtClean="0">
                          <a:effectLst/>
                          <a:sym typeface="Arial"/>
                        </a:rPr>
                        <a:t>planes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1400" u="none" strike="noStrike" cap="none" dirty="0" smtClean="0">
                          <a:effectLst/>
                          <a:sym typeface="Arial"/>
                        </a:rPr>
                        <a:t>Reconnaître, nommer les figures usuelles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1400" u="none" strike="noStrike" cap="none" dirty="0" smtClean="0">
                          <a:effectLst/>
                          <a:sym typeface="Arial"/>
                        </a:rPr>
                        <a:t>Expérimenter les effets des couleurs, des matériaux, des supports... en explorant l’organisation et la composition</a:t>
                      </a:r>
                      <a:r>
                        <a:rPr lang="fr-FR" dirty="0" smtClean="0"/>
                        <a:t/>
                      </a:r>
                      <a:br>
                        <a:rPr lang="fr-FR" dirty="0" smtClean="0"/>
                      </a:br>
                      <a:r>
                        <a:rPr lang="fr-FR" sz="1400" u="none" strike="noStrike" cap="none" dirty="0" smtClean="0">
                          <a:effectLst/>
                          <a:sym typeface="Arial"/>
                        </a:rPr>
                        <a:t>plastiques.</a:t>
                      </a:r>
                      <a:r>
                        <a:rPr lang="fr-FR" dirty="0" smtClean="0"/>
                        <a:t/>
                      </a:r>
                      <a:br>
                        <a:rPr lang="fr-FR" dirty="0" smtClean="0"/>
                      </a:br>
                      <a:r>
                        <a:rPr lang="fr-FR" sz="1400" u="none" strike="noStrike" cap="none" dirty="0" smtClean="0">
                          <a:effectLst/>
                          <a:sym typeface="Arial"/>
                        </a:rPr>
                        <a:t>- Exprimer ses émotions et sa sensibilité en confrontant sa perception à celle d’autres</a:t>
                      </a:r>
                      <a:r>
                        <a:rPr lang="fr-FR" dirty="0" smtClean="0"/>
                        <a:t/>
                      </a:r>
                      <a:br>
                        <a:rPr lang="fr-FR" dirty="0" smtClean="0"/>
                      </a:br>
                      <a:r>
                        <a:rPr lang="fr-FR" sz="1400" u="none" strike="noStrike" cap="none" dirty="0" smtClean="0">
                          <a:effectLst/>
                          <a:sym typeface="Arial"/>
                        </a:rPr>
                        <a:t>élèves.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71143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61107" y="490348"/>
            <a:ext cx="219483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fr-FR" u="sng" dirty="0"/>
              <a:t>Compétences travaillées</a:t>
            </a:r>
            <a:r>
              <a:rPr lang="fr-FR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854038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111491"/>
              </p:ext>
            </p:extLst>
          </p:nvPr>
        </p:nvGraphicFramePr>
        <p:xfrm>
          <a:off x="623455" y="718125"/>
          <a:ext cx="8229600" cy="56826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76533">
                  <a:extLst>
                    <a:ext uri="{9D8B030D-6E8A-4147-A177-3AD203B41FA5}">
                      <a16:colId xmlns:a16="http://schemas.microsoft.com/office/drawing/2014/main" val="3420278920"/>
                    </a:ext>
                  </a:extLst>
                </a:gridCol>
                <a:gridCol w="1253067">
                  <a:extLst>
                    <a:ext uri="{9D8B030D-6E8A-4147-A177-3AD203B41FA5}">
                      <a16:colId xmlns:a16="http://schemas.microsoft.com/office/drawing/2014/main" val="3390159630"/>
                    </a:ext>
                  </a:extLst>
                </a:gridCol>
              </a:tblGrid>
              <a:tr h="1236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400" b="1" u="none" strike="noStrike" cap="none" dirty="0" smtClean="0">
                          <a:sym typeface="Arial"/>
                        </a:rPr>
                        <a:t>Etape 1</a:t>
                      </a:r>
                      <a:r>
                        <a:rPr lang="fr-FR" sz="1400" u="none" strike="noStrike" cap="none" dirty="0" smtClean="0">
                          <a:sym typeface="Arial"/>
                        </a:rPr>
                        <a:t>:  </a:t>
                      </a:r>
                      <a:r>
                        <a:rPr lang="fr-FR" sz="1400" dirty="0" smtClean="0">
                          <a:sym typeface="Calibri"/>
                        </a:rPr>
                        <a:t>Comment  créer une composition plastique à partir d’une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400" dirty="0" smtClean="0">
                          <a:sym typeface="Calibri"/>
                        </a:rPr>
                        <a:t> composition de cinq formes géométriques ? </a:t>
                      </a:r>
                      <a:endParaRPr lang="fr-FR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fr-FR" sz="1400" u="none" strike="noStrike" cap="none" dirty="0" smtClean="0">
                        <a:sym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fr-FR" sz="1400" u="none" strike="noStrike" cap="none" dirty="0" smtClean="0">
                        <a:sym typeface="Arial"/>
                      </a:endParaRPr>
                    </a:p>
                    <a:p>
                      <a:endParaRPr lang="fr-FR" sz="14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Cycles</a:t>
                      </a:r>
                      <a:r>
                        <a:rPr lang="fr-FR" baseline="0" dirty="0" smtClean="0"/>
                        <a:t> 1 et 2</a:t>
                      </a:r>
                      <a:endParaRPr lang="fr-F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199147"/>
                  </a:ext>
                </a:extLst>
              </a:tr>
              <a:tr h="74701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b="1" dirty="0" smtClean="0">
                          <a:sym typeface="Arial"/>
                        </a:rPr>
                        <a:t>Etape 2</a:t>
                      </a:r>
                      <a:r>
                        <a:rPr lang="fr-FR" sz="1400" dirty="0" smtClean="0">
                          <a:sym typeface="Arial"/>
                        </a:rPr>
                        <a:t>:  </a:t>
                      </a:r>
                      <a:r>
                        <a:rPr lang="fr-FR" sz="1400" dirty="0" smtClean="0">
                          <a:sym typeface="Calibri"/>
                        </a:rPr>
                        <a:t>Jeu du portrait… </a:t>
                      </a:r>
                      <a:endParaRPr lang="fr-FR" sz="1400" dirty="0" smtClean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dirty="0" smtClean="0">
                          <a:sym typeface="Calibri"/>
                        </a:rPr>
                        <a:t>Comment décrire une production plastique pour permettre à une autre personne de l’identifier ?</a:t>
                      </a:r>
                      <a:endParaRPr lang="fr-FR" sz="14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dirty="0" smtClean="0"/>
                        <a:t>Cycles</a:t>
                      </a:r>
                      <a:r>
                        <a:rPr lang="fr-FR" baseline="0" dirty="0" smtClean="0"/>
                        <a:t> 1 et 2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88744"/>
                  </a:ext>
                </a:extLst>
              </a:tr>
              <a:tr h="77585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b="1" dirty="0" smtClean="0">
                          <a:sym typeface="Arial"/>
                        </a:rPr>
                        <a:t>Etape</a:t>
                      </a:r>
                      <a:r>
                        <a:rPr lang="fr-FR" sz="1400" b="1" baseline="0" dirty="0" smtClean="0">
                          <a:sym typeface="Arial"/>
                        </a:rPr>
                        <a:t> 3</a:t>
                      </a:r>
                      <a:r>
                        <a:rPr lang="fr-FR" sz="1400" baseline="0" dirty="0" smtClean="0">
                          <a:sym typeface="Arial"/>
                        </a:rPr>
                        <a:t>: </a:t>
                      </a:r>
                      <a:r>
                        <a:rPr lang="fr-FR" sz="1400" dirty="0" smtClean="0">
                          <a:sym typeface="Calibri"/>
                        </a:rPr>
                        <a:t>Copier c’est créer…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dirty="0" smtClean="0">
                          <a:sym typeface="Calibri"/>
                        </a:rPr>
                        <a:t>Comment décrire une production plastique pour permettre à une autre personne d’en faire une copie exacte ?</a:t>
                      </a:r>
                      <a:endParaRPr lang="fr-FR" sz="14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dirty="0" smtClean="0"/>
                        <a:t>Cycles</a:t>
                      </a:r>
                      <a:r>
                        <a:rPr lang="fr-FR" baseline="0" dirty="0" smtClean="0"/>
                        <a:t> 1 et 2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116395"/>
                  </a:ext>
                </a:extLst>
              </a:tr>
              <a:tr h="10516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400" b="1" dirty="0" smtClean="0"/>
                        <a:t>Etape 4</a:t>
                      </a:r>
                      <a:r>
                        <a:rPr lang="fr-FR" sz="1400" dirty="0" smtClean="0"/>
                        <a:t>: </a:t>
                      </a:r>
                      <a:r>
                        <a:rPr lang="fr-FR" sz="1400" dirty="0" smtClean="0">
                          <a:sym typeface="Calibri"/>
                        </a:rPr>
                        <a:t>Comment</a:t>
                      </a:r>
                      <a:r>
                        <a:rPr lang="fr-FR" sz="1400" baseline="0" dirty="0" smtClean="0">
                          <a:sym typeface="Calibri"/>
                        </a:rPr>
                        <a:t> </a:t>
                      </a:r>
                      <a:r>
                        <a:rPr lang="fr-FR" sz="1400" dirty="0" smtClean="0">
                          <a:sym typeface="Calibri"/>
                        </a:rPr>
                        <a:t>combiner 4  carrés identiques pour créer des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400" dirty="0" smtClean="0">
                          <a:sym typeface="Calibri"/>
                        </a:rPr>
                        <a:t> figures géométriques différentes ? </a:t>
                      </a:r>
                      <a:endParaRPr lang="fr-FR" sz="1400" dirty="0" smtClean="0"/>
                    </a:p>
                    <a:p>
                      <a:pPr marL="285750" marR="0" lvl="0" indent="-15875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Noto Sans Symbols"/>
                        <a:buNone/>
                      </a:pPr>
                      <a:endParaRPr lang="fr-FR" sz="1400" dirty="0" smtClean="0"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Noto Sans Symbols"/>
                        <a:buNone/>
                      </a:pPr>
                      <a:r>
                        <a:rPr lang="fr-FR" sz="1400" dirty="0" smtClean="0">
                          <a:sym typeface="Calibri"/>
                        </a:rPr>
                        <a:t>Contrainte à respecter : chaque carré doit avoir au moins </a:t>
                      </a:r>
                    </a:p>
                    <a:p>
                      <a:pPr marL="0" marR="0" lvl="0" indent="0" algn="l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Noto Sans Symbols"/>
                        <a:buNone/>
                      </a:pPr>
                      <a:r>
                        <a:rPr lang="fr-FR" sz="1400" dirty="0" smtClean="0">
                          <a:sym typeface="Calibri"/>
                        </a:rPr>
                        <a:t>un côté entier accolé à un autre.</a:t>
                      </a:r>
                      <a:endParaRPr lang="fr-FR" sz="14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fr-FR" sz="14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GS et Cycle 2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824011"/>
                  </a:ext>
                </a:extLst>
              </a:tr>
              <a:tr h="86757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Noto Sans Symbols"/>
                        <a:buNone/>
                      </a:pPr>
                      <a:r>
                        <a:rPr lang="fr-FR" sz="1400" b="1" dirty="0" smtClean="0"/>
                        <a:t>Etape 5</a:t>
                      </a:r>
                      <a:r>
                        <a:rPr lang="fr-FR" sz="1400" dirty="0" smtClean="0"/>
                        <a:t>: </a:t>
                      </a:r>
                      <a:r>
                        <a:rPr lang="fr-FR" sz="1400" dirty="0" smtClean="0">
                          <a:sym typeface="Calibri"/>
                        </a:rPr>
                        <a:t>Comment créer une composition à partir de « </a:t>
                      </a:r>
                      <a:r>
                        <a:rPr lang="fr-FR" sz="1400" dirty="0" err="1" smtClean="0">
                          <a:sym typeface="Calibri"/>
                        </a:rPr>
                        <a:t>tétraminos</a:t>
                      </a:r>
                      <a:r>
                        <a:rPr lang="fr-FR" sz="1400" dirty="0" smtClean="0">
                          <a:sym typeface="Calibri"/>
                        </a:rPr>
                        <a:t> »</a:t>
                      </a:r>
                    </a:p>
                    <a:p>
                      <a:pPr marL="0" marR="0" lvl="0" indent="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Noto Sans Symbols"/>
                        <a:buNone/>
                      </a:pPr>
                      <a:r>
                        <a:rPr lang="fr-FR" sz="1400" dirty="0" smtClean="0">
                          <a:sym typeface="Calibri"/>
                        </a:rPr>
                        <a:t> en jouant avec les FORMES et les COULEURS ?</a:t>
                      </a:r>
                      <a:endParaRPr lang="fr-FR" dirty="0" smtClean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Cycle 2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812137"/>
                  </a:ext>
                </a:extLst>
              </a:tr>
              <a:tr h="67083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b="1" dirty="0" smtClean="0"/>
                        <a:t>Etape 6:</a:t>
                      </a:r>
                      <a:r>
                        <a:rPr lang="fr-FR" sz="1400" b="1" baseline="0" dirty="0" smtClean="0"/>
                        <a:t> </a:t>
                      </a:r>
                      <a:r>
                        <a:rPr lang="fr-FR" sz="1400" baseline="0" dirty="0" smtClean="0"/>
                        <a:t>Découverte d’artistes ayant utilisé des compositions de carrés dans leurs œuvres.</a:t>
                      </a:r>
                      <a:endParaRPr lang="fr-FR" sz="1400" b="1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Cycles 1 et 2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1000026"/>
                  </a:ext>
                </a:extLst>
              </a:tr>
            </a:tbl>
          </a:graphicData>
        </a:graphic>
      </p:graphicFrame>
      <p:sp>
        <p:nvSpPr>
          <p:cNvPr id="5" name="Google Shape;130;p3"/>
          <p:cNvSpPr/>
          <p:nvPr/>
        </p:nvSpPr>
        <p:spPr>
          <a:xfrm>
            <a:off x="0" y="-4017"/>
            <a:ext cx="9144000" cy="461624"/>
          </a:xfrm>
          <a:prstGeom prst="rect">
            <a:avLst/>
          </a:prstGeom>
          <a:solidFill>
            <a:srgbClr val="C2D59B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1" dirty="0">
              <a:solidFill>
                <a:srgbClr val="1D1B1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" name="Google Shape;146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37592" y="828964"/>
            <a:ext cx="1119172" cy="1027546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8325" y="3560618"/>
            <a:ext cx="612300" cy="1149928"/>
          </a:xfrm>
          <a:prstGeom prst="rect">
            <a:avLst/>
          </a:prstGeom>
        </p:spPr>
      </p:pic>
      <p:pic>
        <p:nvPicPr>
          <p:cNvPr id="12" name="Google Shape;358;g10cefc36faa_2_8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46905" y="4840714"/>
            <a:ext cx="962840" cy="7149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4504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1515</TotalTime>
  <Words>382</Words>
  <Application>Microsoft Office PowerPoint</Application>
  <PresentationFormat>Affichage à l'écran (4:3)</PresentationFormat>
  <Paragraphs>35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Calibri</vt:lpstr>
      <vt:lpstr>Noto Sans Symbols</vt:lpstr>
      <vt:lpstr>Arial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Frédérique</dc:creator>
  <cp:lastModifiedBy>nlenzi1</cp:lastModifiedBy>
  <cp:revision>13</cp:revision>
  <dcterms:created xsi:type="dcterms:W3CDTF">2008-03-01T21:41:19Z</dcterms:created>
  <dcterms:modified xsi:type="dcterms:W3CDTF">2022-01-27T13:51:28Z</dcterms:modified>
</cp:coreProperties>
</file>