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43"/>
  </p:notesMasterIdLst>
  <p:handoutMasterIdLst>
    <p:handoutMasterId r:id="rId44"/>
  </p:handoutMasterIdLst>
  <p:sldIdLst>
    <p:sldId id="302" r:id="rId2"/>
    <p:sldId id="306" r:id="rId3"/>
    <p:sldId id="261" r:id="rId4"/>
    <p:sldId id="263" r:id="rId5"/>
    <p:sldId id="305" r:id="rId6"/>
    <p:sldId id="268" r:id="rId7"/>
    <p:sldId id="269" r:id="rId8"/>
    <p:sldId id="270" r:id="rId9"/>
    <p:sldId id="304" r:id="rId10"/>
    <p:sldId id="307" r:id="rId11"/>
    <p:sldId id="308" r:id="rId12"/>
    <p:sldId id="274" r:id="rId13"/>
    <p:sldId id="315" r:id="rId14"/>
    <p:sldId id="316" r:id="rId15"/>
    <p:sldId id="273" r:id="rId16"/>
    <p:sldId id="312" r:id="rId17"/>
    <p:sldId id="313" r:id="rId18"/>
    <p:sldId id="296" r:id="rId19"/>
    <p:sldId id="276" r:id="rId20"/>
    <p:sldId id="310" r:id="rId21"/>
    <p:sldId id="311" r:id="rId22"/>
    <p:sldId id="277" r:id="rId23"/>
    <p:sldId id="278" r:id="rId24"/>
    <p:sldId id="279" r:id="rId25"/>
    <p:sldId id="280" r:id="rId26"/>
    <p:sldId id="281" r:id="rId27"/>
    <p:sldId id="282" r:id="rId28"/>
    <p:sldId id="283" r:id="rId29"/>
    <p:sldId id="319" r:id="rId30"/>
    <p:sldId id="314" r:id="rId31"/>
    <p:sldId id="285" r:id="rId32"/>
    <p:sldId id="286" r:id="rId33"/>
    <p:sldId id="287" r:id="rId34"/>
    <p:sldId id="290" r:id="rId35"/>
    <p:sldId id="291" r:id="rId36"/>
    <p:sldId id="299" r:id="rId37"/>
    <p:sldId id="292" r:id="rId38"/>
    <p:sldId id="309" r:id="rId39"/>
    <p:sldId id="317" r:id="rId40"/>
    <p:sldId id="320" r:id="rId41"/>
    <p:sldId id="321"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ctorat de Dijon" initials="RdD"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009999"/>
    <a:srgbClr val="4AFE32"/>
    <a:srgbClr val="FF53F3"/>
    <a:srgbClr val="FF66FF"/>
    <a:srgbClr val="9C2BA5"/>
    <a:srgbClr val="DF51CE"/>
    <a:srgbClr val="00D7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guide orient="horz" pos="2160"/>
        <p:guide pos="3840"/>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B181FC-0B76-4ED7-A96A-9BF7EF4E9D73}" type="datetimeFigureOut">
              <a:rPr lang="fr-FR" smtClean="0"/>
              <a:t>18/03/2022</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59D1F8-3933-457F-96D1-E74D6B5E04F2}" type="slidenum">
              <a:rPr lang="fr-FR" smtClean="0"/>
              <a:t>‹N°›</a:t>
            </a:fld>
            <a:endParaRPr lang="fr-FR"/>
          </a:p>
        </p:txBody>
      </p:sp>
    </p:spTree>
    <p:extLst>
      <p:ext uri="{BB962C8B-B14F-4D97-AF65-F5344CB8AC3E}">
        <p14:creationId xmlns:p14="http://schemas.microsoft.com/office/powerpoint/2010/main" val="3258104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DE65BB-5864-4EAA-874E-136EEF3639DF}" type="datetimeFigureOut">
              <a:rPr lang="fr-FR" smtClean="0"/>
              <a:t>18/03/2022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105286-34C8-408C-A797-ECAD663DDB99}" type="slidenum">
              <a:rPr lang="fr-FR" smtClean="0"/>
              <a:t>‹N°›</a:t>
            </a:fld>
            <a:endParaRPr lang="fr-FR"/>
          </a:p>
        </p:txBody>
      </p:sp>
    </p:spTree>
    <p:extLst>
      <p:ext uri="{BB962C8B-B14F-4D97-AF65-F5344CB8AC3E}">
        <p14:creationId xmlns:p14="http://schemas.microsoft.com/office/powerpoint/2010/main" val="126424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a:t>
            </a:fld>
            <a:endParaRPr lang="fr-FR"/>
          </a:p>
        </p:txBody>
      </p:sp>
    </p:spTree>
    <p:extLst>
      <p:ext uri="{BB962C8B-B14F-4D97-AF65-F5344CB8AC3E}">
        <p14:creationId xmlns:p14="http://schemas.microsoft.com/office/powerpoint/2010/main" val="380549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10</a:t>
            </a:fld>
            <a:endParaRPr lang="fr-FR"/>
          </a:p>
        </p:txBody>
      </p:sp>
    </p:spTree>
    <p:extLst>
      <p:ext uri="{BB962C8B-B14F-4D97-AF65-F5344CB8AC3E}">
        <p14:creationId xmlns:p14="http://schemas.microsoft.com/office/powerpoint/2010/main" val="995184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11</a:t>
            </a:fld>
            <a:endParaRPr lang="fr-FR"/>
          </a:p>
        </p:txBody>
      </p:sp>
    </p:spTree>
    <p:extLst>
      <p:ext uri="{BB962C8B-B14F-4D97-AF65-F5344CB8AC3E}">
        <p14:creationId xmlns:p14="http://schemas.microsoft.com/office/powerpoint/2010/main" val="3614816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12</a:t>
            </a:fld>
            <a:endParaRPr lang="fr-FR"/>
          </a:p>
        </p:txBody>
      </p:sp>
    </p:spTree>
    <p:extLst>
      <p:ext uri="{BB962C8B-B14F-4D97-AF65-F5344CB8AC3E}">
        <p14:creationId xmlns:p14="http://schemas.microsoft.com/office/powerpoint/2010/main" val="2207596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13</a:t>
            </a:fld>
            <a:endParaRPr lang="fr-FR"/>
          </a:p>
        </p:txBody>
      </p:sp>
    </p:spTree>
    <p:extLst>
      <p:ext uri="{BB962C8B-B14F-4D97-AF65-F5344CB8AC3E}">
        <p14:creationId xmlns:p14="http://schemas.microsoft.com/office/powerpoint/2010/main" val="3009415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14</a:t>
            </a:fld>
            <a:endParaRPr lang="fr-FR"/>
          </a:p>
        </p:txBody>
      </p:sp>
    </p:spTree>
    <p:extLst>
      <p:ext uri="{BB962C8B-B14F-4D97-AF65-F5344CB8AC3E}">
        <p14:creationId xmlns:p14="http://schemas.microsoft.com/office/powerpoint/2010/main" val="2871189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15</a:t>
            </a:fld>
            <a:endParaRPr lang="fr-FR"/>
          </a:p>
        </p:txBody>
      </p:sp>
    </p:spTree>
    <p:extLst>
      <p:ext uri="{BB962C8B-B14F-4D97-AF65-F5344CB8AC3E}">
        <p14:creationId xmlns:p14="http://schemas.microsoft.com/office/powerpoint/2010/main" val="3172776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16</a:t>
            </a:fld>
            <a:endParaRPr lang="fr-FR"/>
          </a:p>
        </p:txBody>
      </p:sp>
    </p:spTree>
    <p:extLst>
      <p:ext uri="{BB962C8B-B14F-4D97-AF65-F5344CB8AC3E}">
        <p14:creationId xmlns:p14="http://schemas.microsoft.com/office/powerpoint/2010/main" val="3548584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17</a:t>
            </a:fld>
            <a:endParaRPr lang="fr-FR"/>
          </a:p>
        </p:txBody>
      </p:sp>
    </p:spTree>
    <p:extLst>
      <p:ext uri="{BB962C8B-B14F-4D97-AF65-F5344CB8AC3E}">
        <p14:creationId xmlns:p14="http://schemas.microsoft.com/office/powerpoint/2010/main" val="3055890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L’école maternelle est une école qui s’adapte aux besoins du jeune enfant (2 ans à 6 ans). Quels sont les besoins?Les besoins primaires: le repos, le sommeil, la nutrition...Le besoin </a:t>
            </a:r>
            <a:r>
              <a:rPr lang="fr-FR" dirty="0" err="1"/>
              <a:t>affectif:l’enfant</a:t>
            </a:r>
            <a:r>
              <a:rPr lang="fr-FR" dirty="0"/>
              <a:t> doit se sentir en sécurité affective pour être bien et en disponibilité pour </a:t>
            </a:r>
            <a:r>
              <a:rPr lang="fr-FR" dirty="0" err="1"/>
              <a:t>apprendre.Le</a:t>
            </a:r>
            <a:r>
              <a:rPr lang="fr-FR" dirty="0"/>
              <a:t> besoin de mouvement: plus l’enfant est jeune plus ce besoin est grand. Le besoin de </a:t>
            </a:r>
            <a:r>
              <a:rPr lang="fr-FR" dirty="0" err="1"/>
              <a:t>jouer:il</a:t>
            </a:r>
            <a:r>
              <a:rPr lang="fr-FR" dirty="0"/>
              <a:t> représente plus de 30% du temps de l’</a:t>
            </a:r>
            <a:r>
              <a:rPr lang="fr-FR" dirty="0" err="1"/>
              <a:t>enfant.C’est</a:t>
            </a:r>
            <a:r>
              <a:rPr lang="fr-FR" dirty="0"/>
              <a:t> pour répondre aux besoins de chaque enfant que l’aménagement des espaces, le matériel, le rythme sont pensés et organisés par l’équipe enseignante au sein d’une </a:t>
            </a:r>
            <a:r>
              <a:rPr lang="fr-FR" dirty="0" err="1"/>
              <a:t>école.Voici</a:t>
            </a:r>
            <a:r>
              <a:rPr lang="fr-FR" dirty="0"/>
              <a:t> deux vidéos pour découvrir les missions et l’organisation de la vie à l’école. Elles existent dans différentes langues:http://www.onisep.fr/Parents/L-Ecole-</a:t>
            </a:r>
            <a:r>
              <a:rPr lang="fr-FR" dirty="0" err="1"/>
              <a:t>expliquee</a:t>
            </a:r>
            <a:r>
              <a:rPr lang="fr-FR" dirty="0"/>
              <a:t>-aux-parents-en-</a:t>
            </a:r>
            <a:r>
              <a:rPr lang="fr-FR" dirty="0" err="1"/>
              <a:t>video</a:t>
            </a:r>
            <a:r>
              <a:rPr lang="fr-FR" dirty="0"/>
              <a:t>/</a:t>
            </a:r>
            <a:r>
              <a:rPr lang="fr-FR" dirty="0" err="1"/>
              <a:t>La-mission-de-l-Ecolehttp</a:t>
            </a:r>
            <a:r>
              <a:rPr lang="fr-FR" dirty="0"/>
              <a:t>://www.onisep.fr/Parents/L-Ecole-expliquee-aux-parents-en-video/L-organisation-de-la-vie-a-l-eco</a:t>
            </a: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18</a:t>
            </a:fld>
            <a:endParaRPr lang="fr-FR"/>
          </a:p>
        </p:txBody>
      </p:sp>
    </p:spTree>
    <p:extLst>
      <p:ext uri="{BB962C8B-B14F-4D97-AF65-F5344CB8AC3E}">
        <p14:creationId xmlns:p14="http://schemas.microsoft.com/office/powerpoint/2010/main" val="190712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a:t>
            </a:r>
            <a:r>
              <a:rPr lang="fr-FR" dirty="0" err="1"/>
              <a:t>journéede</a:t>
            </a:r>
            <a:r>
              <a:rPr lang="fr-FR" dirty="0"/>
              <a:t> </a:t>
            </a:r>
            <a:r>
              <a:rPr lang="fr-FR" dirty="0" err="1"/>
              <a:t>classeLe</a:t>
            </a:r>
            <a:r>
              <a:rPr lang="fr-FR" dirty="0"/>
              <a:t> programme de l’école maternelle cadre les enseignements. Il s’étale sur les 3 années du cycle 1 qui constitue le cycle de l’école maternelle. Il est organisé en 5 domaines d’apprentissage: Mobiliser </a:t>
            </a:r>
            <a:r>
              <a:rPr lang="fr-FR" dirty="0" err="1"/>
              <a:t>lelangage</a:t>
            </a:r>
            <a:r>
              <a:rPr lang="fr-FR" dirty="0"/>
              <a:t> dans toutes ses </a:t>
            </a:r>
            <a:r>
              <a:rPr lang="fr-FR" dirty="0" err="1"/>
              <a:t>dimensionsAgir</a:t>
            </a:r>
            <a:r>
              <a:rPr lang="fr-FR" dirty="0"/>
              <a:t>, s’exprimer, comprendre à travers l’activité </a:t>
            </a:r>
            <a:r>
              <a:rPr lang="fr-FR" dirty="0" err="1"/>
              <a:t>physiqueAgir</a:t>
            </a:r>
            <a:r>
              <a:rPr lang="fr-FR" dirty="0"/>
              <a:t>, s’exprimer, comprendre à travers les activités </a:t>
            </a:r>
            <a:r>
              <a:rPr lang="fr-FR" dirty="0" err="1"/>
              <a:t>artistiquesConstruire</a:t>
            </a:r>
            <a:r>
              <a:rPr lang="fr-FR" dirty="0"/>
              <a:t> les premiers outils pour structurer sa </a:t>
            </a:r>
            <a:r>
              <a:rPr lang="fr-FR" dirty="0" err="1"/>
              <a:t>penséeExplorer</a:t>
            </a:r>
            <a:r>
              <a:rPr lang="fr-FR" dirty="0"/>
              <a:t> le </a:t>
            </a:r>
            <a:r>
              <a:rPr lang="fr-FR" dirty="0" err="1"/>
              <a:t>mondeLes</a:t>
            </a:r>
            <a:r>
              <a:rPr lang="fr-FR" dirty="0"/>
              <a:t> enfants apprennent ensemble à travers 4 modalités d’apprentissage:En </a:t>
            </a:r>
            <a:r>
              <a:rPr lang="fr-FR" dirty="0" err="1"/>
              <a:t>jouantEn</a:t>
            </a:r>
            <a:r>
              <a:rPr lang="fr-FR" dirty="0"/>
              <a:t> réfléchissant, en résolvant des </a:t>
            </a:r>
            <a:r>
              <a:rPr lang="fr-FR" dirty="0" err="1"/>
              <a:t>problèmesEn</a:t>
            </a:r>
            <a:r>
              <a:rPr lang="fr-FR" dirty="0"/>
              <a:t> s’</a:t>
            </a:r>
            <a:r>
              <a:rPr lang="fr-FR" dirty="0" err="1"/>
              <a:t>exerçantEn</a:t>
            </a:r>
            <a:r>
              <a:rPr lang="fr-FR" dirty="0"/>
              <a:t> se remémorant et en </a:t>
            </a:r>
            <a:r>
              <a:rPr lang="fr-FR" dirty="0" err="1"/>
              <a:t>mémorisantVoici</a:t>
            </a:r>
            <a:r>
              <a:rPr lang="fr-FR" dirty="0"/>
              <a:t> un </a:t>
            </a:r>
            <a:r>
              <a:rPr lang="fr-FR" dirty="0" err="1"/>
              <a:t>exempled’activités</a:t>
            </a:r>
            <a:r>
              <a:rPr lang="fr-FR" dirty="0"/>
              <a:t> d’apprentissage: </a:t>
            </a:r>
          </a:p>
          <a:p>
            <a:endParaRPr lang="fr-FR" dirty="0"/>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19</a:t>
            </a:fld>
            <a:endParaRPr lang="fr-FR"/>
          </a:p>
        </p:txBody>
      </p:sp>
      <p:pic>
        <p:nvPicPr>
          <p:cNvPr id="5" name="Image 4"/>
          <p:cNvPicPr>
            <a:picLocks noChangeAspect="1"/>
          </p:cNvPicPr>
          <p:nvPr/>
        </p:nvPicPr>
        <p:blipFill>
          <a:blip r:embed="rId3"/>
          <a:stretch>
            <a:fillRect/>
          </a:stretch>
        </p:blipFill>
        <p:spPr>
          <a:xfrm>
            <a:off x="685800" y="6200775"/>
            <a:ext cx="5572125" cy="2990850"/>
          </a:xfrm>
          <a:prstGeom prst="rect">
            <a:avLst/>
          </a:prstGeom>
        </p:spPr>
      </p:pic>
    </p:spTree>
    <p:extLst>
      <p:ext uri="{BB962C8B-B14F-4D97-AF65-F5344CB8AC3E}">
        <p14:creationId xmlns:p14="http://schemas.microsoft.com/office/powerpoint/2010/main" val="1518912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a:t>
            </a:fld>
            <a:endParaRPr lang="fr-FR"/>
          </a:p>
        </p:txBody>
      </p:sp>
    </p:spTree>
    <p:extLst>
      <p:ext uri="{BB962C8B-B14F-4D97-AF65-F5344CB8AC3E}">
        <p14:creationId xmlns:p14="http://schemas.microsoft.com/office/powerpoint/2010/main" val="2500877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a:t>
            </a:r>
            <a:r>
              <a:rPr lang="fr-FR" dirty="0" err="1"/>
              <a:t>journéede</a:t>
            </a:r>
            <a:r>
              <a:rPr lang="fr-FR" dirty="0"/>
              <a:t> </a:t>
            </a:r>
            <a:r>
              <a:rPr lang="fr-FR" dirty="0" err="1"/>
              <a:t>classeLe</a:t>
            </a:r>
            <a:r>
              <a:rPr lang="fr-FR" dirty="0"/>
              <a:t> programme de l’école maternelle cadre les enseignements. Il s’étale sur les 3 années du cycle 1 qui constitue le cycle de l’école maternelle. Il est organisé en 5 domaines d’apprentissage: Mobiliser </a:t>
            </a:r>
            <a:r>
              <a:rPr lang="fr-FR" dirty="0" err="1"/>
              <a:t>lelangage</a:t>
            </a:r>
            <a:r>
              <a:rPr lang="fr-FR" dirty="0"/>
              <a:t> dans toutes ses </a:t>
            </a:r>
            <a:r>
              <a:rPr lang="fr-FR" dirty="0" err="1"/>
              <a:t>dimensionsAgir</a:t>
            </a:r>
            <a:r>
              <a:rPr lang="fr-FR" dirty="0"/>
              <a:t>, s’exprimer, comprendre à travers l’activité </a:t>
            </a:r>
            <a:r>
              <a:rPr lang="fr-FR" dirty="0" err="1"/>
              <a:t>physiqueAgir</a:t>
            </a:r>
            <a:r>
              <a:rPr lang="fr-FR" dirty="0"/>
              <a:t>, s’exprimer, comprendre à travers les activités </a:t>
            </a:r>
            <a:r>
              <a:rPr lang="fr-FR" dirty="0" err="1"/>
              <a:t>artistiquesConstruire</a:t>
            </a:r>
            <a:r>
              <a:rPr lang="fr-FR" dirty="0"/>
              <a:t> les premiers outils pour structurer sa </a:t>
            </a:r>
            <a:r>
              <a:rPr lang="fr-FR" dirty="0" err="1"/>
              <a:t>penséeExplorer</a:t>
            </a:r>
            <a:r>
              <a:rPr lang="fr-FR" dirty="0"/>
              <a:t> le </a:t>
            </a:r>
            <a:r>
              <a:rPr lang="fr-FR" dirty="0" err="1"/>
              <a:t>mondeLes</a:t>
            </a:r>
            <a:r>
              <a:rPr lang="fr-FR" dirty="0"/>
              <a:t> enfants apprennent ensemble à travers 4 modalités d’apprentissage:En </a:t>
            </a:r>
            <a:r>
              <a:rPr lang="fr-FR" dirty="0" err="1"/>
              <a:t>jouantEn</a:t>
            </a:r>
            <a:r>
              <a:rPr lang="fr-FR" dirty="0"/>
              <a:t> réfléchissant, en résolvant des </a:t>
            </a:r>
            <a:r>
              <a:rPr lang="fr-FR" dirty="0" err="1"/>
              <a:t>problèmesEn</a:t>
            </a:r>
            <a:r>
              <a:rPr lang="fr-FR" dirty="0"/>
              <a:t> s’</a:t>
            </a:r>
            <a:r>
              <a:rPr lang="fr-FR" dirty="0" err="1"/>
              <a:t>exerçantEn</a:t>
            </a:r>
            <a:r>
              <a:rPr lang="fr-FR" dirty="0"/>
              <a:t> se remémorant et en </a:t>
            </a:r>
            <a:r>
              <a:rPr lang="fr-FR" dirty="0" err="1"/>
              <a:t>mémorisantVoici</a:t>
            </a:r>
            <a:r>
              <a:rPr lang="fr-FR" dirty="0"/>
              <a:t> un </a:t>
            </a:r>
            <a:r>
              <a:rPr lang="fr-FR" dirty="0" err="1"/>
              <a:t>exempled’activités</a:t>
            </a:r>
            <a:r>
              <a:rPr lang="fr-FR" dirty="0"/>
              <a:t> d’apprentissage: </a:t>
            </a:r>
          </a:p>
          <a:p>
            <a:endParaRPr lang="fr-FR" dirty="0"/>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20</a:t>
            </a:fld>
            <a:endParaRPr lang="fr-FR"/>
          </a:p>
        </p:txBody>
      </p:sp>
      <p:pic>
        <p:nvPicPr>
          <p:cNvPr id="5" name="Image 4"/>
          <p:cNvPicPr>
            <a:picLocks noChangeAspect="1"/>
          </p:cNvPicPr>
          <p:nvPr/>
        </p:nvPicPr>
        <p:blipFill>
          <a:blip r:embed="rId3"/>
          <a:stretch>
            <a:fillRect/>
          </a:stretch>
        </p:blipFill>
        <p:spPr>
          <a:xfrm>
            <a:off x="685800" y="6200775"/>
            <a:ext cx="5572125" cy="2990850"/>
          </a:xfrm>
          <a:prstGeom prst="rect">
            <a:avLst/>
          </a:prstGeom>
        </p:spPr>
      </p:pic>
    </p:spTree>
    <p:extLst>
      <p:ext uri="{BB962C8B-B14F-4D97-AF65-F5344CB8AC3E}">
        <p14:creationId xmlns:p14="http://schemas.microsoft.com/office/powerpoint/2010/main" val="1340017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a:t>
            </a:r>
            <a:r>
              <a:rPr lang="fr-FR" dirty="0" err="1"/>
              <a:t>journéede</a:t>
            </a:r>
            <a:r>
              <a:rPr lang="fr-FR" dirty="0"/>
              <a:t> </a:t>
            </a:r>
            <a:r>
              <a:rPr lang="fr-FR" dirty="0" err="1"/>
              <a:t>classeLe</a:t>
            </a:r>
            <a:r>
              <a:rPr lang="fr-FR" dirty="0"/>
              <a:t> programme de l’école maternelle cadre les enseignements. Il s’étale sur les 3 années du cycle 1 qui constitue le cycle de l’école maternelle. Il est organisé en 5 domaines d’apprentissage: Mobiliser </a:t>
            </a:r>
            <a:r>
              <a:rPr lang="fr-FR" dirty="0" err="1"/>
              <a:t>lelangage</a:t>
            </a:r>
            <a:r>
              <a:rPr lang="fr-FR" dirty="0"/>
              <a:t> dans toutes ses </a:t>
            </a:r>
            <a:r>
              <a:rPr lang="fr-FR" dirty="0" err="1"/>
              <a:t>dimensionsAgir</a:t>
            </a:r>
            <a:r>
              <a:rPr lang="fr-FR" dirty="0"/>
              <a:t>, s’exprimer, comprendre à travers l’activité </a:t>
            </a:r>
            <a:r>
              <a:rPr lang="fr-FR" dirty="0" err="1"/>
              <a:t>physiqueAgir</a:t>
            </a:r>
            <a:r>
              <a:rPr lang="fr-FR" dirty="0"/>
              <a:t>, s’exprimer, comprendre à travers les activités </a:t>
            </a:r>
            <a:r>
              <a:rPr lang="fr-FR" dirty="0" err="1"/>
              <a:t>artistiquesConstruire</a:t>
            </a:r>
            <a:r>
              <a:rPr lang="fr-FR" dirty="0"/>
              <a:t> les premiers outils pour structurer sa </a:t>
            </a:r>
            <a:r>
              <a:rPr lang="fr-FR" dirty="0" err="1"/>
              <a:t>penséeExplorer</a:t>
            </a:r>
            <a:r>
              <a:rPr lang="fr-FR" dirty="0"/>
              <a:t> le </a:t>
            </a:r>
            <a:r>
              <a:rPr lang="fr-FR" dirty="0" err="1"/>
              <a:t>mondeLes</a:t>
            </a:r>
            <a:r>
              <a:rPr lang="fr-FR" dirty="0"/>
              <a:t> enfants apprennent ensemble à travers 4 modalités d’apprentissage:En </a:t>
            </a:r>
            <a:r>
              <a:rPr lang="fr-FR" dirty="0" err="1"/>
              <a:t>jouantEn</a:t>
            </a:r>
            <a:r>
              <a:rPr lang="fr-FR" dirty="0"/>
              <a:t> réfléchissant, en résolvant des </a:t>
            </a:r>
            <a:r>
              <a:rPr lang="fr-FR" dirty="0" err="1"/>
              <a:t>problèmesEn</a:t>
            </a:r>
            <a:r>
              <a:rPr lang="fr-FR" dirty="0"/>
              <a:t> s’</a:t>
            </a:r>
            <a:r>
              <a:rPr lang="fr-FR" dirty="0" err="1"/>
              <a:t>exerçantEn</a:t>
            </a:r>
            <a:r>
              <a:rPr lang="fr-FR" dirty="0"/>
              <a:t> se remémorant et en </a:t>
            </a:r>
            <a:r>
              <a:rPr lang="fr-FR" dirty="0" err="1"/>
              <a:t>mémorisantVoici</a:t>
            </a:r>
            <a:r>
              <a:rPr lang="fr-FR" dirty="0"/>
              <a:t> un </a:t>
            </a:r>
            <a:r>
              <a:rPr lang="fr-FR" dirty="0" err="1"/>
              <a:t>exempled’activités</a:t>
            </a:r>
            <a:r>
              <a:rPr lang="fr-FR" dirty="0"/>
              <a:t> d’apprentissage: </a:t>
            </a:r>
          </a:p>
          <a:p>
            <a:endParaRPr lang="fr-FR" dirty="0"/>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21</a:t>
            </a:fld>
            <a:endParaRPr lang="fr-FR"/>
          </a:p>
        </p:txBody>
      </p:sp>
      <p:pic>
        <p:nvPicPr>
          <p:cNvPr id="5" name="Image 4"/>
          <p:cNvPicPr>
            <a:picLocks noChangeAspect="1"/>
          </p:cNvPicPr>
          <p:nvPr/>
        </p:nvPicPr>
        <p:blipFill>
          <a:blip r:embed="rId3"/>
          <a:stretch>
            <a:fillRect/>
          </a:stretch>
        </p:blipFill>
        <p:spPr>
          <a:xfrm>
            <a:off x="685800" y="6200775"/>
            <a:ext cx="5572125" cy="2990850"/>
          </a:xfrm>
          <a:prstGeom prst="rect">
            <a:avLst/>
          </a:prstGeom>
        </p:spPr>
      </p:pic>
    </p:spTree>
    <p:extLst>
      <p:ext uri="{BB962C8B-B14F-4D97-AF65-F5344CB8AC3E}">
        <p14:creationId xmlns:p14="http://schemas.microsoft.com/office/powerpoint/2010/main" val="2943237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22</a:t>
            </a:fld>
            <a:endParaRPr lang="fr-FR"/>
          </a:p>
        </p:txBody>
      </p:sp>
    </p:spTree>
    <p:extLst>
      <p:ext uri="{BB962C8B-B14F-4D97-AF65-F5344CB8AC3E}">
        <p14:creationId xmlns:p14="http://schemas.microsoft.com/office/powerpoint/2010/main" val="2262196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23</a:t>
            </a:fld>
            <a:endParaRPr lang="fr-FR"/>
          </a:p>
        </p:txBody>
      </p:sp>
    </p:spTree>
    <p:extLst>
      <p:ext uri="{BB962C8B-B14F-4D97-AF65-F5344CB8AC3E}">
        <p14:creationId xmlns:p14="http://schemas.microsoft.com/office/powerpoint/2010/main" val="3603205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24</a:t>
            </a:fld>
            <a:endParaRPr lang="fr-FR"/>
          </a:p>
        </p:txBody>
      </p:sp>
    </p:spTree>
    <p:extLst>
      <p:ext uri="{BB962C8B-B14F-4D97-AF65-F5344CB8AC3E}">
        <p14:creationId xmlns:p14="http://schemas.microsoft.com/office/powerpoint/2010/main" val="1991029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25</a:t>
            </a:fld>
            <a:endParaRPr lang="fr-FR"/>
          </a:p>
        </p:txBody>
      </p:sp>
    </p:spTree>
    <p:extLst>
      <p:ext uri="{BB962C8B-B14F-4D97-AF65-F5344CB8AC3E}">
        <p14:creationId xmlns:p14="http://schemas.microsoft.com/office/powerpoint/2010/main" val="2731233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26</a:t>
            </a:fld>
            <a:endParaRPr lang="fr-FR"/>
          </a:p>
        </p:txBody>
      </p:sp>
    </p:spTree>
    <p:extLst>
      <p:ext uri="{BB962C8B-B14F-4D97-AF65-F5344CB8AC3E}">
        <p14:creationId xmlns:p14="http://schemas.microsoft.com/office/powerpoint/2010/main" val="648479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27</a:t>
            </a:fld>
            <a:endParaRPr lang="fr-FR"/>
          </a:p>
        </p:txBody>
      </p:sp>
    </p:spTree>
    <p:extLst>
      <p:ext uri="{BB962C8B-B14F-4D97-AF65-F5344CB8AC3E}">
        <p14:creationId xmlns:p14="http://schemas.microsoft.com/office/powerpoint/2010/main" val="2174332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28</a:t>
            </a:fld>
            <a:endParaRPr lang="fr-FR"/>
          </a:p>
        </p:txBody>
      </p:sp>
    </p:spTree>
    <p:extLst>
      <p:ext uri="{BB962C8B-B14F-4D97-AF65-F5344CB8AC3E}">
        <p14:creationId xmlns:p14="http://schemas.microsoft.com/office/powerpoint/2010/main" val="1629244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29</a:t>
            </a:fld>
            <a:endParaRPr lang="fr-FR"/>
          </a:p>
        </p:txBody>
      </p:sp>
    </p:spTree>
    <p:extLst>
      <p:ext uri="{BB962C8B-B14F-4D97-AF65-F5344CB8AC3E}">
        <p14:creationId xmlns:p14="http://schemas.microsoft.com/office/powerpoint/2010/main" val="2776784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a:t>
            </a:fld>
            <a:endParaRPr lang="fr-FR"/>
          </a:p>
        </p:txBody>
      </p:sp>
    </p:spTree>
    <p:extLst>
      <p:ext uri="{BB962C8B-B14F-4D97-AF65-F5344CB8AC3E}">
        <p14:creationId xmlns:p14="http://schemas.microsoft.com/office/powerpoint/2010/main" val="3062829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30</a:t>
            </a:fld>
            <a:endParaRPr lang="fr-FR"/>
          </a:p>
        </p:txBody>
      </p:sp>
    </p:spTree>
    <p:extLst>
      <p:ext uri="{BB962C8B-B14F-4D97-AF65-F5344CB8AC3E}">
        <p14:creationId xmlns:p14="http://schemas.microsoft.com/office/powerpoint/2010/main" val="2160727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31</a:t>
            </a:fld>
            <a:endParaRPr lang="fr-FR"/>
          </a:p>
        </p:txBody>
      </p:sp>
    </p:spTree>
    <p:extLst>
      <p:ext uri="{BB962C8B-B14F-4D97-AF65-F5344CB8AC3E}">
        <p14:creationId xmlns:p14="http://schemas.microsoft.com/office/powerpoint/2010/main" val="4086686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32</a:t>
            </a:fld>
            <a:endParaRPr lang="fr-FR"/>
          </a:p>
        </p:txBody>
      </p:sp>
    </p:spTree>
    <p:extLst>
      <p:ext uri="{BB962C8B-B14F-4D97-AF65-F5344CB8AC3E}">
        <p14:creationId xmlns:p14="http://schemas.microsoft.com/office/powerpoint/2010/main" val="31312195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33</a:t>
            </a:fld>
            <a:endParaRPr lang="fr-FR"/>
          </a:p>
        </p:txBody>
      </p:sp>
    </p:spTree>
    <p:extLst>
      <p:ext uri="{BB962C8B-B14F-4D97-AF65-F5344CB8AC3E}">
        <p14:creationId xmlns:p14="http://schemas.microsoft.com/office/powerpoint/2010/main" val="4022235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Liste d’albums: Voici une sélection (non exhaustive)de titres d’albums de jeunesse et de liens </a:t>
            </a:r>
            <a:r>
              <a:rPr lang="fr-FR" dirty="0" err="1"/>
              <a:t>vidéopour</a:t>
            </a:r>
            <a:r>
              <a:rPr lang="fr-FR" dirty="0"/>
              <a:t> accompagner votre discours auprès de votre </a:t>
            </a:r>
            <a:r>
              <a:rPr lang="fr-FR" dirty="0" err="1"/>
              <a:t>enfant:Petit</a:t>
            </a:r>
            <a:r>
              <a:rPr lang="fr-FR" dirty="0"/>
              <a:t> Ours brun: Petit Ours brun va à l’</a:t>
            </a:r>
            <a:r>
              <a:rPr lang="fr-FR" dirty="0" err="1"/>
              <a:t>école:histoire</a:t>
            </a:r>
            <a:r>
              <a:rPr lang="fr-FR" dirty="0"/>
              <a:t> portant sur le trajet et l’arrivée à l’</a:t>
            </a:r>
            <a:r>
              <a:rPr lang="fr-FR" dirty="0" err="1"/>
              <a:t>écolehttps</a:t>
            </a:r>
            <a:r>
              <a:rPr lang="fr-FR" dirty="0"/>
              <a:t>://www.youtube.com/</a:t>
            </a:r>
            <a:r>
              <a:rPr lang="fr-FR" dirty="0" err="1"/>
              <a:t>watch?v</a:t>
            </a:r>
            <a:r>
              <a:rPr lang="fr-FR" dirty="0"/>
              <a:t>=Ny-R-Y2uYbUPetit Ours Brun rentre à l’</a:t>
            </a:r>
            <a:r>
              <a:rPr lang="fr-FR" dirty="0" err="1"/>
              <a:t>école:Petit</a:t>
            </a:r>
            <a:r>
              <a:rPr lang="fr-FR" dirty="0"/>
              <a:t> Ours brun découvre son école et sa salle de classe, se sépare de sa maman puis la </a:t>
            </a:r>
            <a:r>
              <a:rPr lang="fr-FR" dirty="0" err="1"/>
              <a:t>retrouvehttps</a:t>
            </a:r>
            <a:r>
              <a:rPr lang="fr-FR" dirty="0"/>
              <a:t>://www.youtube.com/</a:t>
            </a:r>
            <a:r>
              <a:rPr lang="fr-FR" dirty="0" err="1"/>
              <a:t>watch?v</a:t>
            </a:r>
            <a:r>
              <a:rPr lang="fr-FR" dirty="0"/>
              <a:t>=GXMfG0uwMzET’choupi:T’</a:t>
            </a:r>
            <a:r>
              <a:rPr lang="fr-FR" dirty="0" err="1"/>
              <a:t>choupi</a:t>
            </a:r>
            <a:r>
              <a:rPr lang="fr-FR" dirty="0"/>
              <a:t> rentre à l’école: séparation et déroulement de la première journée et </a:t>
            </a:r>
            <a:r>
              <a:rPr lang="fr-FR" dirty="0" err="1"/>
              <a:t>retrouvaillesT’choupi</a:t>
            </a:r>
            <a:r>
              <a:rPr lang="fr-FR" dirty="0"/>
              <a:t> rentre à l’école(vidéo): préparation le matin de la rentrée https://www.dailymotion.com/</a:t>
            </a:r>
            <a:r>
              <a:rPr lang="fr-FR" dirty="0" err="1"/>
              <a:t>video</a:t>
            </a:r>
            <a:r>
              <a:rPr lang="fr-FR" dirty="0"/>
              <a:t>/x2dyapxT’choupi à l’école: déroulement de la première </a:t>
            </a:r>
            <a:r>
              <a:rPr lang="fr-FR" dirty="0" err="1"/>
              <a:t>journéeT’choupi</a:t>
            </a:r>
            <a:r>
              <a:rPr lang="fr-FR" dirty="0"/>
              <a:t> mange à la </a:t>
            </a:r>
            <a:r>
              <a:rPr lang="fr-FR" dirty="0" err="1"/>
              <a:t>cantinehttps</a:t>
            </a:r>
            <a:r>
              <a:rPr lang="fr-FR" dirty="0"/>
              <a:t>://www.youtube.com/</a:t>
            </a:r>
            <a:r>
              <a:rPr lang="fr-FR" dirty="0" err="1"/>
              <a:t>watch?v</a:t>
            </a:r>
            <a:r>
              <a:rPr lang="fr-FR" dirty="0"/>
              <a:t>=nbfzolJ0sBUT’choupi fait la sieste(à l’école)https://www.youtube.com/watch?v=-cz4g9K34Xo</a:t>
            </a:r>
          </a:p>
          <a:p>
            <a:r>
              <a:rPr lang="fr-FR" dirty="0"/>
              <a:t>Liste d’albums (suite)Vive l’</a:t>
            </a:r>
            <a:r>
              <a:rPr lang="fr-FR" dirty="0" err="1"/>
              <a:t>école!Kididochttps</a:t>
            </a:r>
            <a:r>
              <a:rPr lang="fr-FR" dirty="0"/>
              <a:t>://www.youtube.com/</a:t>
            </a:r>
            <a:r>
              <a:rPr lang="fr-FR" dirty="0" err="1"/>
              <a:t>watch?v</a:t>
            </a:r>
            <a:r>
              <a:rPr lang="fr-FR" dirty="0"/>
              <a:t>=TdNu_VB9kCgSpot va à l’</a:t>
            </a:r>
            <a:r>
              <a:rPr lang="fr-FR" dirty="0" err="1"/>
              <a:t>écoled’Eric</a:t>
            </a:r>
            <a:r>
              <a:rPr lang="fr-FR" dirty="0"/>
              <a:t> Hill: première journée d’école de </a:t>
            </a:r>
            <a:r>
              <a:rPr lang="fr-FR" dirty="0" err="1"/>
              <a:t>SpotEn</a:t>
            </a:r>
            <a:r>
              <a:rPr lang="fr-FR" dirty="0"/>
              <a:t> </a:t>
            </a:r>
            <a:r>
              <a:rPr lang="fr-FR" dirty="0" err="1"/>
              <a:t>français:https</a:t>
            </a:r>
            <a:r>
              <a:rPr lang="fr-FR" dirty="0"/>
              <a:t>://www.youtube.com/</a:t>
            </a:r>
            <a:r>
              <a:rPr lang="fr-FR" dirty="0" err="1"/>
              <a:t>watch?v</a:t>
            </a:r>
            <a:r>
              <a:rPr lang="fr-FR" dirty="0"/>
              <a:t>=</a:t>
            </a:r>
            <a:r>
              <a:rPr lang="fr-FR" dirty="0" err="1"/>
              <a:t>FIb-spbLTOEEn</a:t>
            </a:r>
            <a:r>
              <a:rPr lang="fr-FR" dirty="0"/>
              <a:t> </a:t>
            </a:r>
            <a:r>
              <a:rPr lang="fr-FR" dirty="0" err="1"/>
              <a:t>espagnol:https</a:t>
            </a:r>
            <a:r>
              <a:rPr lang="fr-FR" dirty="0"/>
              <a:t>://www.youtube.com/</a:t>
            </a:r>
            <a:r>
              <a:rPr lang="fr-FR" dirty="0" err="1"/>
              <a:t>watch?v</a:t>
            </a:r>
            <a:r>
              <a:rPr lang="fr-FR" dirty="0"/>
              <a:t>=QGV1j5zd6gIEn </a:t>
            </a:r>
            <a:r>
              <a:rPr lang="fr-FR" dirty="0" err="1"/>
              <a:t>anglais:https</a:t>
            </a:r>
            <a:r>
              <a:rPr lang="fr-FR" dirty="0"/>
              <a:t>://www.youtube.com/</a:t>
            </a:r>
            <a:r>
              <a:rPr lang="fr-FR" dirty="0" err="1"/>
              <a:t>watch?time_continue</a:t>
            </a:r>
            <a:r>
              <a:rPr lang="fr-FR" dirty="0"/>
              <a:t>=48&amp;v=XKn4FSp6Q-Y&amp;feature=</a:t>
            </a:r>
            <a:r>
              <a:rPr lang="fr-FR" dirty="0" err="1"/>
              <a:t>emb_logoTrotro</a:t>
            </a:r>
            <a:r>
              <a:rPr lang="fr-FR" dirty="0"/>
              <a:t> et </a:t>
            </a:r>
            <a:r>
              <a:rPr lang="fr-FR" dirty="0" err="1"/>
              <a:t>Zaza</a:t>
            </a:r>
            <a:r>
              <a:rPr lang="fr-FR" dirty="0"/>
              <a:t> vont à l’école: trajet et première journée d’école pour </a:t>
            </a:r>
            <a:r>
              <a:rPr lang="fr-FR" dirty="0" err="1"/>
              <a:t>Trotrohttps</a:t>
            </a:r>
            <a:r>
              <a:rPr lang="fr-FR" dirty="0"/>
              <a:t>://www.youtube.com/</a:t>
            </a:r>
            <a:r>
              <a:rPr lang="fr-FR" dirty="0" err="1"/>
              <a:t>watch?v</a:t>
            </a:r>
            <a:r>
              <a:rPr lang="fr-FR" dirty="0"/>
              <a:t>=PIVWgX2VwJULe train des </a:t>
            </a:r>
            <a:r>
              <a:rPr lang="fr-FR" dirty="0" err="1"/>
              <a:t>sourisde</a:t>
            </a:r>
            <a:r>
              <a:rPr lang="fr-FR" dirty="0"/>
              <a:t> </a:t>
            </a:r>
            <a:r>
              <a:rPr lang="fr-FR" dirty="0" err="1"/>
              <a:t>Haruo</a:t>
            </a:r>
            <a:r>
              <a:rPr lang="fr-FR" dirty="0"/>
              <a:t> </a:t>
            </a:r>
            <a:r>
              <a:rPr lang="fr-FR" dirty="0" err="1"/>
              <a:t>Yamashita</a:t>
            </a:r>
            <a:r>
              <a:rPr lang="fr-FR" dirty="0"/>
              <a:t> et </a:t>
            </a:r>
            <a:r>
              <a:rPr lang="fr-FR" dirty="0" err="1"/>
              <a:t>Kazuo</a:t>
            </a:r>
            <a:r>
              <a:rPr lang="fr-FR" dirty="0"/>
              <a:t> </a:t>
            </a:r>
            <a:r>
              <a:rPr lang="fr-FR" dirty="0" err="1"/>
              <a:t>Iwamura</a:t>
            </a:r>
            <a:r>
              <a:rPr lang="fr-FR" dirty="0"/>
              <a:t>: une maman souris ruse pour amener ses petits à l’</a:t>
            </a:r>
            <a:r>
              <a:rPr lang="fr-FR" dirty="0" err="1"/>
              <a:t>écolehttps</a:t>
            </a:r>
            <a:r>
              <a:rPr lang="fr-FR" dirty="0"/>
              <a:t>://vimeo.com/400696914A l’</a:t>
            </a:r>
            <a:r>
              <a:rPr lang="fr-FR" dirty="0" err="1"/>
              <a:t>écolede</a:t>
            </a:r>
            <a:r>
              <a:rPr lang="fr-FR" dirty="0"/>
              <a:t> Bénédicte </a:t>
            </a:r>
            <a:r>
              <a:rPr lang="fr-FR" dirty="0" err="1"/>
              <a:t>Guettierhttp</a:t>
            </a:r>
            <a:r>
              <a:rPr lang="fr-FR" dirty="0"/>
              <a:t>://scolawebtv.crdp-versailles.fr/?id=59675</a:t>
            </a:r>
          </a:p>
          <a:p>
            <a:endParaRPr lang="fr-FR" dirty="0"/>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34</a:t>
            </a:fld>
            <a:endParaRPr lang="fr-FR"/>
          </a:p>
        </p:txBody>
      </p:sp>
    </p:spTree>
    <p:extLst>
      <p:ext uri="{BB962C8B-B14F-4D97-AF65-F5344CB8AC3E}">
        <p14:creationId xmlns:p14="http://schemas.microsoft.com/office/powerpoint/2010/main" val="11123706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35</a:t>
            </a:fld>
            <a:endParaRPr lang="fr-FR"/>
          </a:p>
        </p:txBody>
      </p:sp>
    </p:spTree>
    <p:extLst>
      <p:ext uri="{BB962C8B-B14F-4D97-AF65-F5344CB8AC3E}">
        <p14:creationId xmlns:p14="http://schemas.microsoft.com/office/powerpoint/2010/main" val="2239804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36</a:t>
            </a:fld>
            <a:endParaRPr lang="fr-FR"/>
          </a:p>
        </p:txBody>
      </p:sp>
    </p:spTree>
    <p:extLst>
      <p:ext uri="{BB962C8B-B14F-4D97-AF65-F5344CB8AC3E}">
        <p14:creationId xmlns:p14="http://schemas.microsoft.com/office/powerpoint/2010/main" val="39982159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a:t>
            </a:r>
            <a:r>
              <a:rPr lang="fr-FR" dirty="0" err="1"/>
              <a:t>propretéUn</a:t>
            </a:r>
            <a:r>
              <a:rPr lang="fr-FR" dirty="0"/>
              <a:t> enfant qui n’est pas encore tout à fait propre (journée et/ou sieste) a toute sa place à l’école maternelle et ne peut être refusé. Nous vous invitons à placer dans un sac dès le premier jour un change au nom de l’enfant (une culotte, un pantalon, un t-shirt et une paire de chaussettes).Habillez votre enfant avec des affaires simples à retirer et à mettre Voici un document pour vous aider à l’apprentissage à la </a:t>
            </a:r>
            <a:r>
              <a:rPr lang="fr-FR" dirty="0" err="1"/>
              <a:t>propreté:http</a:t>
            </a:r>
            <a:r>
              <a:rPr lang="fr-FR" dirty="0"/>
              <a:t>://</a:t>
            </a:r>
            <a:r>
              <a:rPr lang="fr-FR" dirty="0" smtClean="0"/>
              <a:t>www.ac-versailles.fr/dsden91/cid129863/organisation-pedagogique-maternelle.html</a:t>
            </a:r>
          </a:p>
          <a:p>
            <a:endParaRPr lang="fr-FR" dirty="0"/>
          </a:p>
          <a:p>
            <a:endParaRPr lang="fr-FR" dirty="0" smtClean="0"/>
          </a:p>
          <a:p>
            <a:r>
              <a:rPr lang="fr-FR" dirty="0" err="1"/>
              <a:t>Desvidéospour</a:t>
            </a:r>
            <a:r>
              <a:rPr lang="fr-FR" dirty="0"/>
              <a:t> encore mieux vous préparer à cette première </a:t>
            </a:r>
            <a:r>
              <a:rPr lang="fr-FR" dirty="0" err="1"/>
              <a:t>rentrée:https</a:t>
            </a:r>
            <a:r>
              <a:rPr lang="fr-FR" dirty="0"/>
              <a:t>://www.weo.fr/video/premiere-rentree-en-maternelle-la-confiance-au-rendez-vous/Voici un extrait de l’émission La Maison des </a:t>
            </a:r>
            <a:r>
              <a:rPr lang="fr-FR" dirty="0" err="1"/>
              <a:t>maternellessur</a:t>
            </a:r>
            <a:r>
              <a:rPr lang="fr-FR" dirty="0"/>
              <a:t> France 5 </a:t>
            </a:r>
            <a:r>
              <a:rPr lang="fr-FR" dirty="0" err="1"/>
              <a:t>dédiéeà</a:t>
            </a:r>
            <a:r>
              <a:rPr lang="fr-FR" dirty="0"/>
              <a:t> la première rentrée des </a:t>
            </a:r>
            <a:r>
              <a:rPr lang="fr-FR" dirty="0" err="1"/>
              <a:t>classes:http</a:t>
            </a:r>
            <a:r>
              <a:rPr lang="fr-FR" dirty="0"/>
              <a:t>://www.viewpure.com/V²AwQCCX5UQE?start=0&amp;end=0La vidéo dure 21 minutes. Le découpage vous permettra de vous repérer selon vos attentes:-Début: l’instruction obligatoire à 3 ans-2’11: la ½ journée d’école en début d’année-3’36: témoignage autour de l’annonce à son enfant de l’entrée à l’école-4’45: la propreté et la sieste-6’22: le doudou et de la tétine-7’02: l’enfant qui fait le «clown» à la maison à la sieste et au repas -9’00: </a:t>
            </a:r>
            <a:r>
              <a:rPr lang="fr-FR" dirty="0" err="1"/>
              <a:t>reportagesur</a:t>
            </a:r>
            <a:r>
              <a:rPr lang="fr-FR" dirty="0"/>
              <a:t> la première visite de l’école-14’25: la séparation-15’23: les relations sociales-17’10: le premier jour de maternelle-20’10: Refus d’un enfant d’aller à l’</a:t>
            </a:r>
            <a:r>
              <a:rPr lang="fr-FR" dirty="0" err="1"/>
              <a:t>écoleL’enregistrement</a:t>
            </a:r>
            <a:r>
              <a:rPr lang="fr-FR" dirty="0"/>
              <a:t> audio d’une future maman d’élève de petite </a:t>
            </a:r>
            <a:r>
              <a:rPr lang="fr-FR" dirty="0" err="1"/>
              <a:t>sectionNous</a:t>
            </a:r>
            <a:r>
              <a:rPr lang="fr-FR" dirty="0"/>
              <a:t> vous proposons d’écouter le questionnement de Sarah, maman d’Adam qui doit faire sa rentrée en septembre prochain, et les </a:t>
            </a:r>
            <a:r>
              <a:rPr lang="fr-FR" dirty="0" err="1"/>
              <a:t>réponsesd’une</a:t>
            </a:r>
            <a:r>
              <a:rPr lang="fr-FR" dirty="0"/>
              <a:t> conseillère </a:t>
            </a:r>
            <a:r>
              <a:rPr lang="fr-FR" dirty="0" err="1"/>
              <a:t>pédagogique:http</a:t>
            </a:r>
            <a:r>
              <a:rPr lang="fr-FR" dirty="0"/>
              <a:t>://</a:t>
            </a:r>
            <a:r>
              <a:rPr lang="fr-FR" dirty="0" smtClean="0"/>
              <a:t>www.missionmaternelle78.ac-versailles.fr/</a:t>
            </a:r>
            <a:r>
              <a:rPr lang="fr-FR" dirty="0" err="1" smtClean="0"/>
              <a:t>wp</a:t>
            </a:r>
            <a:r>
              <a:rPr lang="fr-FR" dirty="0" smtClean="0"/>
              <a:t>-content/</a:t>
            </a:r>
            <a:r>
              <a:rPr lang="fr-FR" dirty="0" err="1" smtClean="0"/>
              <a:t>uploads</a:t>
            </a:r>
            <a:r>
              <a:rPr lang="fr-FR" dirty="0" smtClean="0"/>
              <a:t>/sites/447/2020/06/Maternelle-Lettre-aux-directeurs-enseignants-La-rentrée-V4-1.pdf</a:t>
            </a:r>
          </a:p>
          <a:p>
            <a:endParaRPr lang="fr-FR" dirty="0" smtClean="0"/>
          </a:p>
          <a:p>
            <a:endParaRPr lang="fr-FR" dirty="0" smtClean="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37</a:t>
            </a:fld>
            <a:endParaRPr lang="fr-FR"/>
          </a:p>
        </p:txBody>
      </p:sp>
    </p:spTree>
    <p:extLst>
      <p:ext uri="{BB962C8B-B14F-4D97-AF65-F5344CB8AC3E}">
        <p14:creationId xmlns:p14="http://schemas.microsoft.com/office/powerpoint/2010/main" val="2236194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L’école maternelle est une école qui s’adapte aux besoins du jeune enfant (2 ans à 6 ans). Quels sont les besoins?Les besoins primaires: le repos, le sommeil, la nutrition...Le besoin </a:t>
            </a:r>
            <a:r>
              <a:rPr lang="fr-FR" dirty="0" err="1"/>
              <a:t>affectif:l’enfant</a:t>
            </a:r>
            <a:r>
              <a:rPr lang="fr-FR" dirty="0"/>
              <a:t> doit se sentir en sécurité affective pour être bien et en disponibilité pour </a:t>
            </a:r>
            <a:r>
              <a:rPr lang="fr-FR" dirty="0" err="1"/>
              <a:t>apprendre.Le</a:t>
            </a:r>
            <a:r>
              <a:rPr lang="fr-FR" dirty="0"/>
              <a:t> besoin de mouvement: plus l’enfant est jeune plus ce besoin est grand. Le besoin de </a:t>
            </a:r>
            <a:r>
              <a:rPr lang="fr-FR" dirty="0" err="1"/>
              <a:t>jouer:il</a:t>
            </a:r>
            <a:r>
              <a:rPr lang="fr-FR" dirty="0"/>
              <a:t> représente plus de 30% du temps de l’</a:t>
            </a:r>
            <a:r>
              <a:rPr lang="fr-FR" dirty="0" err="1"/>
              <a:t>enfant.C’est</a:t>
            </a:r>
            <a:r>
              <a:rPr lang="fr-FR" dirty="0"/>
              <a:t> pour répondre aux besoins de chaque enfant que l’aménagement des espaces, le matériel, le rythme sont pensés et organisés par l’équipe enseignante au sein d’une </a:t>
            </a:r>
            <a:r>
              <a:rPr lang="fr-FR" dirty="0" err="1"/>
              <a:t>école.Voici</a:t>
            </a:r>
            <a:r>
              <a:rPr lang="fr-FR" dirty="0"/>
              <a:t> deux vidéos pour découvrir les missions et l’organisation de la vie à l’école. Elles existent dans différentes langues:http://www.onisep.fr/Parents/L-Ecole-</a:t>
            </a:r>
            <a:r>
              <a:rPr lang="fr-FR" dirty="0" err="1"/>
              <a:t>expliquee</a:t>
            </a:r>
            <a:r>
              <a:rPr lang="fr-FR" dirty="0"/>
              <a:t>-aux-parents-en-</a:t>
            </a:r>
            <a:r>
              <a:rPr lang="fr-FR" dirty="0" err="1"/>
              <a:t>video</a:t>
            </a:r>
            <a:r>
              <a:rPr lang="fr-FR" dirty="0"/>
              <a:t>/</a:t>
            </a:r>
            <a:r>
              <a:rPr lang="fr-FR" dirty="0" err="1"/>
              <a:t>La-mission-de-l-Ecolehttp</a:t>
            </a:r>
            <a:r>
              <a:rPr lang="fr-FR" dirty="0"/>
              <a:t>://www.onisep.fr/Parents/L-Ecole-expliquee-aux-parents-en-video/L-organisation-de-la-vie-a-l-eco</a:t>
            </a: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38</a:t>
            </a:fld>
            <a:endParaRPr lang="fr-FR"/>
          </a:p>
        </p:txBody>
      </p:sp>
    </p:spTree>
    <p:extLst>
      <p:ext uri="{BB962C8B-B14F-4D97-AF65-F5344CB8AC3E}">
        <p14:creationId xmlns:p14="http://schemas.microsoft.com/office/powerpoint/2010/main" val="7397558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L’école maternelle est une école qui s’adapte aux besoins du jeune enfant (2 ans à 6 ans). Quels sont les besoins?Les besoins primaires: le repos, le sommeil, la nutrition...Le besoin </a:t>
            </a:r>
            <a:r>
              <a:rPr lang="fr-FR" dirty="0" err="1"/>
              <a:t>affectif:l’enfant</a:t>
            </a:r>
            <a:r>
              <a:rPr lang="fr-FR" dirty="0"/>
              <a:t> doit se sentir en sécurité affective pour être bien et en disponibilité pour </a:t>
            </a:r>
            <a:r>
              <a:rPr lang="fr-FR" dirty="0" err="1"/>
              <a:t>apprendre.Le</a:t>
            </a:r>
            <a:r>
              <a:rPr lang="fr-FR" dirty="0"/>
              <a:t> besoin de mouvement: plus l’enfant est jeune plus ce besoin est grand. Le besoin de </a:t>
            </a:r>
            <a:r>
              <a:rPr lang="fr-FR" dirty="0" err="1"/>
              <a:t>jouer:il</a:t>
            </a:r>
            <a:r>
              <a:rPr lang="fr-FR" dirty="0"/>
              <a:t> représente plus de 30% du temps de l’</a:t>
            </a:r>
            <a:r>
              <a:rPr lang="fr-FR" dirty="0" err="1"/>
              <a:t>enfant.C’est</a:t>
            </a:r>
            <a:r>
              <a:rPr lang="fr-FR" dirty="0"/>
              <a:t> pour répondre aux besoins de chaque enfant que l’aménagement des espaces, le matériel, le rythme sont pensés et organisés par l’équipe enseignante au sein d’une </a:t>
            </a:r>
            <a:r>
              <a:rPr lang="fr-FR" dirty="0" err="1"/>
              <a:t>école.Voici</a:t>
            </a:r>
            <a:r>
              <a:rPr lang="fr-FR" dirty="0"/>
              <a:t> deux vidéos pour découvrir les missions et l’organisation de la vie à l’école. Elles existent dans différentes langues:http://www.onisep.fr/Parents/L-Ecole-</a:t>
            </a:r>
            <a:r>
              <a:rPr lang="fr-FR" dirty="0" err="1"/>
              <a:t>expliquee</a:t>
            </a:r>
            <a:r>
              <a:rPr lang="fr-FR" dirty="0"/>
              <a:t>-aux-parents-en-</a:t>
            </a:r>
            <a:r>
              <a:rPr lang="fr-FR" dirty="0" err="1"/>
              <a:t>video</a:t>
            </a:r>
            <a:r>
              <a:rPr lang="fr-FR" dirty="0"/>
              <a:t>/</a:t>
            </a:r>
            <a:r>
              <a:rPr lang="fr-FR" dirty="0" err="1"/>
              <a:t>La-mission-de-l-Ecolehttp</a:t>
            </a:r>
            <a:r>
              <a:rPr lang="fr-FR" dirty="0"/>
              <a:t>://www.onisep.fr/Parents/L-Ecole-expliquee-aux-parents-en-video/L-organisation-de-la-vie-a-l-eco</a:t>
            </a: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39</a:t>
            </a:fld>
            <a:endParaRPr lang="fr-FR"/>
          </a:p>
        </p:txBody>
      </p:sp>
    </p:spTree>
    <p:extLst>
      <p:ext uri="{BB962C8B-B14F-4D97-AF65-F5344CB8AC3E}">
        <p14:creationId xmlns:p14="http://schemas.microsoft.com/office/powerpoint/2010/main" val="800602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4</a:t>
            </a:fld>
            <a:endParaRPr lang="fr-FR"/>
          </a:p>
        </p:txBody>
      </p:sp>
    </p:spTree>
    <p:extLst>
      <p:ext uri="{BB962C8B-B14F-4D97-AF65-F5344CB8AC3E}">
        <p14:creationId xmlns:p14="http://schemas.microsoft.com/office/powerpoint/2010/main" val="37184471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L’école maternelle est une école qui s’adapte aux besoins du jeune enfant (2 ans à 6 ans). Quels sont les besoins?Les besoins primaires: le repos, le sommeil, la nutrition...Le besoin </a:t>
            </a:r>
            <a:r>
              <a:rPr lang="fr-FR" dirty="0" err="1"/>
              <a:t>affectif:l’enfant</a:t>
            </a:r>
            <a:r>
              <a:rPr lang="fr-FR" dirty="0"/>
              <a:t> doit se sentir en sécurité affective pour être bien et en disponibilité pour </a:t>
            </a:r>
            <a:r>
              <a:rPr lang="fr-FR" dirty="0" err="1"/>
              <a:t>apprendre.Le</a:t>
            </a:r>
            <a:r>
              <a:rPr lang="fr-FR" dirty="0"/>
              <a:t> besoin de mouvement: plus l’enfant est jeune plus ce besoin est grand. Le besoin de </a:t>
            </a:r>
            <a:r>
              <a:rPr lang="fr-FR" dirty="0" err="1"/>
              <a:t>jouer:il</a:t>
            </a:r>
            <a:r>
              <a:rPr lang="fr-FR" dirty="0"/>
              <a:t> représente plus de 30% du temps de l’</a:t>
            </a:r>
            <a:r>
              <a:rPr lang="fr-FR" dirty="0" err="1"/>
              <a:t>enfant.C’est</a:t>
            </a:r>
            <a:r>
              <a:rPr lang="fr-FR" dirty="0"/>
              <a:t> pour répondre aux besoins de chaque enfant que l’aménagement des espaces, le matériel, le rythme sont pensés et organisés par l’équipe enseignante au sein d’une </a:t>
            </a:r>
            <a:r>
              <a:rPr lang="fr-FR" dirty="0" err="1"/>
              <a:t>école.Voici</a:t>
            </a:r>
            <a:r>
              <a:rPr lang="fr-FR" dirty="0"/>
              <a:t> deux vidéos pour découvrir les missions et l’organisation de la vie à l’école. Elles existent dans différentes langues:http://www.onisep.fr/Parents/L-Ecole-</a:t>
            </a:r>
            <a:r>
              <a:rPr lang="fr-FR" dirty="0" err="1"/>
              <a:t>expliquee</a:t>
            </a:r>
            <a:r>
              <a:rPr lang="fr-FR" dirty="0"/>
              <a:t>-aux-parents-en-</a:t>
            </a:r>
            <a:r>
              <a:rPr lang="fr-FR" dirty="0" err="1"/>
              <a:t>video</a:t>
            </a:r>
            <a:r>
              <a:rPr lang="fr-FR" dirty="0"/>
              <a:t>/</a:t>
            </a:r>
            <a:r>
              <a:rPr lang="fr-FR" dirty="0" err="1"/>
              <a:t>La-mission-de-l-Ecolehttp</a:t>
            </a:r>
            <a:r>
              <a:rPr lang="fr-FR" dirty="0"/>
              <a:t>://www.onisep.fr/Parents/L-Ecole-expliquee-aux-parents-en-video/L-organisation-de-la-vie-a-l-eco</a:t>
            </a: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40</a:t>
            </a:fld>
            <a:endParaRPr lang="fr-FR"/>
          </a:p>
        </p:txBody>
      </p:sp>
    </p:spTree>
    <p:extLst>
      <p:ext uri="{BB962C8B-B14F-4D97-AF65-F5344CB8AC3E}">
        <p14:creationId xmlns:p14="http://schemas.microsoft.com/office/powerpoint/2010/main" val="29012184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L’école maternelle est une école qui s’adapte aux besoins du jeune enfant (2 ans à 6 ans). Quels sont les besoins?Les besoins primaires: le repos, le sommeil, la nutrition...Le besoin </a:t>
            </a:r>
            <a:r>
              <a:rPr lang="fr-FR" dirty="0" err="1"/>
              <a:t>affectif:l’enfant</a:t>
            </a:r>
            <a:r>
              <a:rPr lang="fr-FR" dirty="0"/>
              <a:t> doit se sentir en sécurité affective pour être bien et en disponibilité pour </a:t>
            </a:r>
            <a:r>
              <a:rPr lang="fr-FR" dirty="0" err="1"/>
              <a:t>apprendre.Le</a:t>
            </a:r>
            <a:r>
              <a:rPr lang="fr-FR" dirty="0"/>
              <a:t> besoin de mouvement: plus l’enfant est jeune plus ce besoin est grand. Le besoin de </a:t>
            </a:r>
            <a:r>
              <a:rPr lang="fr-FR" dirty="0" err="1"/>
              <a:t>jouer:il</a:t>
            </a:r>
            <a:r>
              <a:rPr lang="fr-FR" dirty="0"/>
              <a:t> représente plus de 30% du temps de l’</a:t>
            </a:r>
            <a:r>
              <a:rPr lang="fr-FR" dirty="0" err="1"/>
              <a:t>enfant.C’est</a:t>
            </a:r>
            <a:r>
              <a:rPr lang="fr-FR" dirty="0"/>
              <a:t> pour répondre aux besoins de chaque enfant que l’aménagement des espaces, le matériel, le rythme sont pensés et organisés par l’équipe enseignante au sein d’une </a:t>
            </a:r>
            <a:r>
              <a:rPr lang="fr-FR" dirty="0" err="1"/>
              <a:t>école.Voici</a:t>
            </a:r>
            <a:r>
              <a:rPr lang="fr-FR" dirty="0"/>
              <a:t> deux vidéos pour découvrir les missions et l’organisation de la vie à l’école. Elles existent dans différentes langues:http://www.onisep.fr/Parents/L-Ecole-</a:t>
            </a:r>
            <a:r>
              <a:rPr lang="fr-FR" dirty="0" err="1"/>
              <a:t>expliquee</a:t>
            </a:r>
            <a:r>
              <a:rPr lang="fr-FR" dirty="0"/>
              <a:t>-aux-parents-en-</a:t>
            </a:r>
            <a:r>
              <a:rPr lang="fr-FR" dirty="0" err="1"/>
              <a:t>video</a:t>
            </a:r>
            <a:r>
              <a:rPr lang="fr-FR" dirty="0"/>
              <a:t>/</a:t>
            </a:r>
            <a:r>
              <a:rPr lang="fr-FR" dirty="0" err="1"/>
              <a:t>La-mission-de-l-Ecolehttp</a:t>
            </a:r>
            <a:r>
              <a:rPr lang="fr-FR" dirty="0"/>
              <a:t>://www.onisep.fr/Parents/L-Ecole-expliquee-aux-parents-en-video/L-organisation-de-la-vie-a-l-eco</a:t>
            </a: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41</a:t>
            </a:fld>
            <a:endParaRPr lang="fr-FR"/>
          </a:p>
        </p:txBody>
      </p:sp>
    </p:spTree>
    <p:extLst>
      <p:ext uri="{BB962C8B-B14F-4D97-AF65-F5344CB8AC3E}">
        <p14:creationId xmlns:p14="http://schemas.microsoft.com/office/powerpoint/2010/main" val="2704925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5</a:t>
            </a:fld>
            <a:endParaRPr lang="fr-FR"/>
          </a:p>
        </p:txBody>
      </p:sp>
    </p:spTree>
    <p:extLst>
      <p:ext uri="{BB962C8B-B14F-4D97-AF65-F5344CB8AC3E}">
        <p14:creationId xmlns:p14="http://schemas.microsoft.com/office/powerpoint/2010/main" val="3982832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6</a:t>
            </a:fld>
            <a:endParaRPr lang="fr-FR"/>
          </a:p>
        </p:txBody>
      </p:sp>
    </p:spTree>
    <p:extLst>
      <p:ext uri="{BB962C8B-B14F-4D97-AF65-F5344CB8AC3E}">
        <p14:creationId xmlns:p14="http://schemas.microsoft.com/office/powerpoint/2010/main" val="3704961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7</a:t>
            </a:fld>
            <a:endParaRPr lang="fr-FR"/>
          </a:p>
        </p:txBody>
      </p:sp>
    </p:spTree>
    <p:extLst>
      <p:ext uri="{BB962C8B-B14F-4D97-AF65-F5344CB8AC3E}">
        <p14:creationId xmlns:p14="http://schemas.microsoft.com/office/powerpoint/2010/main" val="3053432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8</a:t>
            </a:fld>
            <a:endParaRPr lang="fr-FR"/>
          </a:p>
        </p:txBody>
      </p:sp>
    </p:spTree>
    <p:extLst>
      <p:ext uri="{BB962C8B-B14F-4D97-AF65-F5344CB8AC3E}">
        <p14:creationId xmlns:p14="http://schemas.microsoft.com/office/powerpoint/2010/main" val="4060349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9</a:t>
            </a:fld>
            <a:endParaRPr lang="fr-FR"/>
          </a:p>
        </p:txBody>
      </p:sp>
    </p:spTree>
    <p:extLst>
      <p:ext uri="{BB962C8B-B14F-4D97-AF65-F5344CB8AC3E}">
        <p14:creationId xmlns:p14="http://schemas.microsoft.com/office/powerpoint/2010/main" val="155926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D32AD026-D2A1-4C52-A1BD-90C2F4D98751}" type="datetime1">
              <a:rPr lang="fr-FR" smtClean="0"/>
              <a:t>18/03/2022</a:t>
            </a:fld>
            <a:endParaRPr lang="fr-FR"/>
          </a:p>
        </p:txBody>
      </p:sp>
      <p:sp>
        <p:nvSpPr>
          <p:cNvPr id="5" name="Espace réservé du pied de page 4"/>
          <p:cNvSpPr>
            <a:spLocks noGrp="1"/>
          </p:cNvSpPr>
          <p:nvPr>
            <p:ph type="ftr" sz="quarter" idx="11"/>
          </p:nvPr>
        </p:nvSpPr>
        <p:spPr/>
        <p:txBody>
          <a:bodyPr/>
          <a:lstStyle/>
          <a:p>
            <a:r>
              <a:rPr lang="fr-FR" smtClean="0"/>
              <a:t>pôle maternelle 17 - février 2022</a:t>
            </a:r>
            <a:endParaRPr lang="fr-FR"/>
          </a:p>
        </p:txBody>
      </p:sp>
      <p:sp>
        <p:nvSpPr>
          <p:cNvPr id="6" name="Espace réservé du numéro de diapositive 5"/>
          <p:cNvSpPr>
            <a:spLocks noGrp="1"/>
          </p:cNvSpPr>
          <p:nvPr>
            <p:ph type="sldNum" sz="quarter" idx="12"/>
          </p:nvPr>
        </p:nvSpPr>
        <p:spPr/>
        <p:txBody>
          <a:bodyPr/>
          <a:lstStyle/>
          <a:p>
            <a:fld id="{3A1856DD-88C7-4767-9A33-36F922CC7B1C}" type="slidenum">
              <a:rPr lang="fr-FR" smtClean="0"/>
              <a:t>‹N°›</a:t>
            </a:fld>
            <a:endParaRPr lang="fr-FR"/>
          </a:p>
        </p:txBody>
      </p:sp>
    </p:spTree>
    <p:extLst>
      <p:ext uri="{BB962C8B-B14F-4D97-AF65-F5344CB8AC3E}">
        <p14:creationId xmlns:p14="http://schemas.microsoft.com/office/powerpoint/2010/main" val="3674843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EF1095A-399F-4417-9F46-109E4A0A6380}" type="datetime1">
              <a:rPr lang="fr-FR" smtClean="0"/>
              <a:t>18/03/2022</a:t>
            </a:fld>
            <a:endParaRPr lang="fr-FR"/>
          </a:p>
        </p:txBody>
      </p:sp>
      <p:sp>
        <p:nvSpPr>
          <p:cNvPr id="5" name="Espace réservé du pied de page 4"/>
          <p:cNvSpPr>
            <a:spLocks noGrp="1"/>
          </p:cNvSpPr>
          <p:nvPr>
            <p:ph type="ftr" sz="quarter" idx="11"/>
          </p:nvPr>
        </p:nvSpPr>
        <p:spPr/>
        <p:txBody>
          <a:bodyPr/>
          <a:lstStyle/>
          <a:p>
            <a:r>
              <a:rPr lang="fr-FR" smtClean="0"/>
              <a:t>pôle maternelle 17 - février 2022</a:t>
            </a:r>
            <a:endParaRPr lang="fr-FR"/>
          </a:p>
        </p:txBody>
      </p:sp>
      <p:sp>
        <p:nvSpPr>
          <p:cNvPr id="6" name="Espace réservé du numéro de diapositive 5"/>
          <p:cNvSpPr>
            <a:spLocks noGrp="1"/>
          </p:cNvSpPr>
          <p:nvPr>
            <p:ph type="sldNum" sz="quarter" idx="12"/>
          </p:nvPr>
        </p:nvSpPr>
        <p:spPr/>
        <p:txBody>
          <a:bodyPr/>
          <a:lstStyle/>
          <a:p>
            <a:fld id="{3A1856DD-88C7-4767-9A33-36F922CC7B1C}" type="slidenum">
              <a:rPr lang="fr-FR" smtClean="0"/>
              <a:t>‹N°›</a:t>
            </a:fld>
            <a:endParaRPr lang="fr-FR"/>
          </a:p>
        </p:txBody>
      </p:sp>
    </p:spTree>
    <p:extLst>
      <p:ext uri="{BB962C8B-B14F-4D97-AF65-F5344CB8AC3E}">
        <p14:creationId xmlns:p14="http://schemas.microsoft.com/office/powerpoint/2010/main" val="2010471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5C8D9E6-E3F6-40C9-A8D7-18AD73DF362C}" type="datetime1">
              <a:rPr lang="fr-FR" smtClean="0"/>
              <a:t>18/03/2022</a:t>
            </a:fld>
            <a:endParaRPr lang="fr-FR"/>
          </a:p>
        </p:txBody>
      </p:sp>
      <p:sp>
        <p:nvSpPr>
          <p:cNvPr id="5" name="Espace réservé du pied de page 4"/>
          <p:cNvSpPr>
            <a:spLocks noGrp="1"/>
          </p:cNvSpPr>
          <p:nvPr>
            <p:ph type="ftr" sz="quarter" idx="11"/>
          </p:nvPr>
        </p:nvSpPr>
        <p:spPr/>
        <p:txBody>
          <a:bodyPr/>
          <a:lstStyle/>
          <a:p>
            <a:r>
              <a:rPr lang="fr-FR" smtClean="0"/>
              <a:t>pôle maternelle 17 - février 2022</a:t>
            </a:r>
            <a:endParaRPr lang="fr-FR"/>
          </a:p>
        </p:txBody>
      </p:sp>
      <p:sp>
        <p:nvSpPr>
          <p:cNvPr id="6" name="Espace réservé du numéro de diapositive 5"/>
          <p:cNvSpPr>
            <a:spLocks noGrp="1"/>
          </p:cNvSpPr>
          <p:nvPr>
            <p:ph type="sldNum" sz="quarter" idx="12"/>
          </p:nvPr>
        </p:nvSpPr>
        <p:spPr/>
        <p:txBody>
          <a:bodyPr/>
          <a:lstStyle/>
          <a:p>
            <a:fld id="{3A1856DD-88C7-4767-9A33-36F922CC7B1C}" type="slidenum">
              <a:rPr lang="fr-FR" smtClean="0"/>
              <a:t>‹N°›</a:t>
            </a:fld>
            <a:endParaRPr lang="fr-FR"/>
          </a:p>
        </p:txBody>
      </p:sp>
    </p:spTree>
    <p:extLst>
      <p:ext uri="{BB962C8B-B14F-4D97-AF65-F5344CB8AC3E}">
        <p14:creationId xmlns:p14="http://schemas.microsoft.com/office/powerpoint/2010/main" val="2216029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AE6F289-E4D5-420B-8B15-1ABAFDD2214E}" type="datetime1">
              <a:rPr lang="fr-FR" smtClean="0"/>
              <a:t>18/03/2022</a:t>
            </a:fld>
            <a:endParaRPr lang="fr-FR"/>
          </a:p>
        </p:txBody>
      </p:sp>
      <p:sp>
        <p:nvSpPr>
          <p:cNvPr id="3" name="Espace réservé du pied de page 2"/>
          <p:cNvSpPr>
            <a:spLocks noGrp="1"/>
          </p:cNvSpPr>
          <p:nvPr>
            <p:ph type="ftr" sz="quarter" idx="11"/>
          </p:nvPr>
        </p:nvSpPr>
        <p:spPr/>
        <p:txBody>
          <a:bodyPr/>
          <a:lstStyle/>
          <a:p>
            <a:r>
              <a:rPr lang="fr-FR" smtClean="0"/>
              <a:t>pôle maternelle 17 - février 2022</a:t>
            </a:r>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‹N°›</a:t>
            </a:fld>
            <a:endParaRPr lang="fr-FR"/>
          </a:p>
        </p:txBody>
      </p:sp>
      <p:sp>
        <p:nvSpPr>
          <p:cNvPr id="6" name="Espace réservé pour une image  5"/>
          <p:cNvSpPr>
            <a:spLocks noGrp="1"/>
          </p:cNvSpPr>
          <p:nvPr>
            <p:ph type="pic" sz="quarter" idx="13" hasCustomPrompt="1"/>
          </p:nvPr>
        </p:nvSpPr>
        <p:spPr>
          <a:xfrm>
            <a:off x="644346" y="976268"/>
            <a:ext cx="2937054" cy="2100262"/>
          </a:xfrm>
        </p:spPr>
        <p:txBody>
          <a:bodyPr/>
          <a:lstStyle>
            <a:lvl1pPr>
              <a:defRPr/>
            </a:lvl1pPr>
          </a:lstStyle>
          <a:p>
            <a:r>
              <a:rPr lang="fr-FR" dirty="0" smtClean="0"/>
              <a:t>Insérer une image</a:t>
            </a:r>
            <a:endParaRPr lang="fr-FR" dirty="0"/>
          </a:p>
        </p:txBody>
      </p:sp>
      <p:sp>
        <p:nvSpPr>
          <p:cNvPr id="11" name="Espace réservé pour une image  5"/>
          <p:cNvSpPr>
            <a:spLocks noGrp="1"/>
          </p:cNvSpPr>
          <p:nvPr>
            <p:ph type="pic" sz="quarter" idx="17" hasCustomPrompt="1"/>
          </p:nvPr>
        </p:nvSpPr>
        <p:spPr>
          <a:xfrm>
            <a:off x="6785422" y="3840297"/>
            <a:ext cx="2937054" cy="2100262"/>
          </a:xfrm>
        </p:spPr>
        <p:txBody>
          <a:bodyPr/>
          <a:lstStyle>
            <a:lvl1pPr>
              <a:defRPr/>
            </a:lvl1pPr>
          </a:lstStyle>
          <a:p>
            <a:r>
              <a:rPr lang="fr-FR" dirty="0" smtClean="0"/>
              <a:t>Insérer une image</a:t>
            </a:r>
            <a:endParaRPr lang="fr-FR" dirty="0"/>
          </a:p>
        </p:txBody>
      </p:sp>
      <p:sp>
        <p:nvSpPr>
          <p:cNvPr id="12" name="Espace réservé pour une image  5"/>
          <p:cNvSpPr>
            <a:spLocks noGrp="1"/>
          </p:cNvSpPr>
          <p:nvPr>
            <p:ph type="pic" sz="quarter" idx="18" hasCustomPrompt="1"/>
          </p:nvPr>
        </p:nvSpPr>
        <p:spPr>
          <a:xfrm>
            <a:off x="2570073" y="3885999"/>
            <a:ext cx="2937054" cy="2100262"/>
          </a:xfrm>
        </p:spPr>
        <p:txBody>
          <a:bodyPr/>
          <a:lstStyle>
            <a:lvl1pPr>
              <a:defRPr/>
            </a:lvl1pPr>
          </a:lstStyle>
          <a:p>
            <a:r>
              <a:rPr lang="fr-FR" dirty="0" smtClean="0"/>
              <a:t>Insérer une image</a:t>
            </a:r>
            <a:endParaRPr lang="fr-FR" dirty="0"/>
          </a:p>
        </p:txBody>
      </p:sp>
      <p:sp>
        <p:nvSpPr>
          <p:cNvPr id="13" name="Espace réservé pour une image  5"/>
          <p:cNvSpPr>
            <a:spLocks noGrp="1"/>
          </p:cNvSpPr>
          <p:nvPr>
            <p:ph type="pic" sz="quarter" idx="19" hasCustomPrompt="1"/>
          </p:nvPr>
        </p:nvSpPr>
        <p:spPr>
          <a:xfrm>
            <a:off x="4627473" y="976268"/>
            <a:ext cx="2937054" cy="2100262"/>
          </a:xfrm>
        </p:spPr>
        <p:txBody>
          <a:bodyPr/>
          <a:lstStyle>
            <a:lvl1pPr>
              <a:defRPr/>
            </a:lvl1pPr>
          </a:lstStyle>
          <a:p>
            <a:r>
              <a:rPr lang="fr-FR" dirty="0" smtClean="0"/>
              <a:t>Insérer une image</a:t>
            </a:r>
            <a:endParaRPr lang="fr-FR" dirty="0"/>
          </a:p>
        </p:txBody>
      </p:sp>
      <p:sp>
        <p:nvSpPr>
          <p:cNvPr id="14" name="Espace réservé pour une image  5"/>
          <p:cNvSpPr>
            <a:spLocks noGrp="1"/>
          </p:cNvSpPr>
          <p:nvPr>
            <p:ph type="pic" sz="quarter" idx="20" hasCustomPrompt="1"/>
          </p:nvPr>
        </p:nvSpPr>
        <p:spPr>
          <a:xfrm>
            <a:off x="8513673" y="976268"/>
            <a:ext cx="2937054" cy="2100262"/>
          </a:xfrm>
        </p:spPr>
        <p:txBody>
          <a:bodyPr/>
          <a:lstStyle>
            <a:lvl1pPr>
              <a:defRPr/>
            </a:lvl1pPr>
          </a:lstStyle>
          <a:p>
            <a:r>
              <a:rPr lang="fr-FR" dirty="0" smtClean="0"/>
              <a:t>Insérer une image</a:t>
            </a:r>
            <a:endParaRPr lang="fr-FR" dirty="0"/>
          </a:p>
        </p:txBody>
      </p:sp>
    </p:spTree>
    <p:extLst>
      <p:ext uri="{BB962C8B-B14F-4D97-AF65-F5344CB8AC3E}">
        <p14:creationId xmlns:p14="http://schemas.microsoft.com/office/powerpoint/2010/main" val="291126365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Image avec légen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5FD0CF01-2828-45D2-B648-8DDE05CB8AA4}" type="datetime1">
              <a:rPr lang="fr-FR" smtClean="0"/>
              <a:t>18/03/2022</a:t>
            </a:fld>
            <a:endParaRPr lang="fr-FR"/>
          </a:p>
        </p:txBody>
      </p:sp>
      <p:sp>
        <p:nvSpPr>
          <p:cNvPr id="6" name="Espace réservé du pied de page 5"/>
          <p:cNvSpPr>
            <a:spLocks noGrp="1"/>
          </p:cNvSpPr>
          <p:nvPr>
            <p:ph type="ftr" sz="quarter" idx="11"/>
          </p:nvPr>
        </p:nvSpPr>
        <p:spPr/>
        <p:txBody>
          <a:bodyPr/>
          <a:lstStyle/>
          <a:p>
            <a:r>
              <a:rPr lang="fr-FR" smtClean="0"/>
              <a:t>pôle maternelle 17 - février 2022</a:t>
            </a:r>
            <a:endParaRPr lang="fr-FR"/>
          </a:p>
        </p:txBody>
      </p:sp>
      <p:sp>
        <p:nvSpPr>
          <p:cNvPr id="7" name="Espace réservé du numéro de diapositive 6"/>
          <p:cNvSpPr>
            <a:spLocks noGrp="1"/>
          </p:cNvSpPr>
          <p:nvPr>
            <p:ph type="sldNum" sz="quarter" idx="12"/>
          </p:nvPr>
        </p:nvSpPr>
        <p:spPr/>
        <p:txBody>
          <a:bodyPr/>
          <a:lstStyle/>
          <a:p>
            <a:fld id="{3A1856DD-88C7-4767-9A33-36F922CC7B1C}" type="slidenum">
              <a:rPr lang="fr-FR" smtClean="0"/>
              <a:t>‹N°›</a:t>
            </a:fld>
            <a:endParaRPr lang="fr-FR"/>
          </a:p>
        </p:txBody>
      </p:sp>
      <p:sp>
        <p:nvSpPr>
          <p:cNvPr id="9" name="Espace réservé pour une image  8"/>
          <p:cNvSpPr>
            <a:spLocks noGrp="1"/>
          </p:cNvSpPr>
          <p:nvPr>
            <p:ph type="pic" sz="quarter" idx="15" hasCustomPrompt="1"/>
          </p:nvPr>
        </p:nvSpPr>
        <p:spPr>
          <a:xfrm>
            <a:off x="4489322" y="1036927"/>
            <a:ext cx="2420937" cy="2160000"/>
          </a:xfrm>
        </p:spPr>
        <p:txBody>
          <a:bodyPr/>
          <a:lstStyle>
            <a:lvl1pPr marL="0" indent="0">
              <a:buNone/>
              <a:defRPr/>
            </a:lvl1pPr>
          </a:lstStyle>
          <a:p>
            <a:r>
              <a:rPr lang="fr-FR" dirty="0" smtClean="0"/>
              <a:t>Cliquer sur l’icône pour insérer une image</a:t>
            </a:r>
            <a:endParaRPr lang="fr-FR" dirty="0"/>
          </a:p>
        </p:txBody>
      </p:sp>
      <p:sp>
        <p:nvSpPr>
          <p:cNvPr id="12" name="Espace réservé pour une image  11"/>
          <p:cNvSpPr>
            <a:spLocks noGrp="1"/>
          </p:cNvSpPr>
          <p:nvPr>
            <p:ph type="pic" sz="quarter" idx="16" hasCustomPrompt="1"/>
          </p:nvPr>
        </p:nvSpPr>
        <p:spPr>
          <a:xfrm>
            <a:off x="8610600" y="3988381"/>
            <a:ext cx="2570162" cy="2160000"/>
          </a:xfrm>
        </p:spPr>
        <p:txBody>
          <a:bodyPr/>
          <a:lstStyle>
            <a:lvl1pPr marL="0" indent="0">
              <a:buNone/>
              <a:defRPr/>
            </a:lvl1pPr>
          </a:lstStyle>
          <a:p>
            <a:r>
              <a:rPr lang="fr-FR" dirty="0" smtClean="0"/>
              <a:t>Cliquer sur l’icône pour insérer une image</a:t>
            </a:r>
            <a:endParaRPr lang="fr-FR" dirty="0"/>
          </a:p>
        </p:txBody>
      </p:sp>
      <p:sp>
        <p:nvSpPr>
          <p:cNvPr id="14" name="Espace réservé pour une image  11"/>
          <p:cNvSpPr>
            <a:spLocks noGrp="1"/>
          </p:cNvSpPr>
          <p:nvPr>
            <p:ph type="pic" sz="quarter" idx="17" hasCustomPrompt="1"/>
          </p:nvPr>
        </p:nvSpPr>
        <p:spPr>
          <a:xfrm>
            <a:off x="4414710" y="3780433"/>
            <a:ext cx="2570162" cy="2160000"/>
          </a:xfrm>
        </p:spPr>
        <p:txBody>
          <a:bodyPr/>
          <a:lstStyle>
            <a:lvl1pPr marL="0" indent="0">
              <a:buNone/>
              <a:defRPr/>
            </a:lvl1pPr>
          </a:lstStyle>
          <a:p>
            <a:r>
              <a:rPr lang="fr-FR" dirty="0" smtClean="0"/>
              <a:t>Cliquer sur l’icône pour insérer une image</a:t>
            </a:r>
            <a:endParaRPr lang="fr-FR" dirty="0"/>
          </a:p>
        </p:txBody>
      </p:sp>
      <p:sp>
        <p:nvSpPr>
          <p:cNvPr id="16" name="Espace réservé pour une image  11"/>
          <p:cNvSpPr>
            <a:spLocks noGrp="1"/>
          </p:cNvSpPr>
          <p:nvPr>
            <p:ph type="pic" sz="quarter" idx="18" hasCustomPrompt="1"/>
          </p:nvPr>
        </p:nvSpPr>
        <p:spPr>
          <a:xfrm>
            <a:off x="8391963" y="1030901"/>
            <a:ext cx="2570162" cy="2160000"/>
          </a:xfrm>
        </p:spPr>
        <p:txBody>
          <a:bodyPr/>
          <a:lstStyle>
            <a:lvl1pPr marL="0" indent="0">
              <a:buNone/>
              <a:defRPr/>
            </a:lvl1pPr>
          </a:lstStyle>
          <a:p>
            <a:r>
              <a:rPr lang="fr-FR" dirty="0" smtClean="0"/>
              <a:t>Cliquer sur l’icône pour insérer une image</a:t>
            </a:r>
            <a:endParaRPr lang="fr-FR" dirty="0"/>
          </a:p>
        </p:txBody>
      </p:sp>
      <p:sp>
        <p:nvSpPr>
          <p:cNvPr id="17" name="Espace réservé pour une image  11"/>
          <p:cNvSpPr>
            <a:spLocks noGrp="1"/>
          </p:cNvSpPr>
          <p:nvPr>
            <p:ph type="pic" sz="quarter" idx="19" hasCustomPrompt="1"/>
          </p:nvPr>
        </p:nvSpPr>
        <p:spPr>
          <a:xfrm>
            <a:off x="1156326" y="1036927"/>
            <a:ext cx="2570162" cy="2160000"/>
          </a:xfrm>
        </p:spPr>
        <p:txBody>
          <a:bodyPr/>
          <a:lstStyle>
            <a:lvl1pPr marL="0" indent="0">
              <a:buNone/>
              <a:defRPr/>
            </a:lvl1pPr>
          </a:lstStyle>
          <a:p>
            <a:r>
              <a:rPr lang="fr-FR" dirty="0" smtClean="0"/>
              <a:t>Cliquer sur l’icône pour insérer une image</a:t>
            </a:r>
            <a:endParaRPr lang="fr-FR" dirty="0"/>
          </a:p>
        </p:txBody>
      </p:sp>
      <p:sp>
        <p:nvSpPr>
          <p:cNvPr id="18" name="Espace réservé pour une image  11"/>
          <p:cNvSpPr>
            <a:spLocks noGrp="1"/>
          </p:cNvSpPr>
          <p:nvPr>
            <p:ph type="pic" sz="quarter" idx="20" hasCustomPrompt="1"/>
          </p:nvPr>
        </p:nvSpPr>
        <p:spPr>
          <a:xfrm>
            <a:off x="838200" y="3754995"/>
            <a:ext cx="2570162" cy="2160000"/>
          </a:xfrm>
        </p:spPr>
        <p:txBody>
          <a:bodyPr/>
          <a:lstStyle>
            <a:lvl1pPr marL="0" indent="0">
              <a:buNone/>
              <a:defRPr/>
            </a:lvl1pPr>
          </a:lstStyle>
          <a:p>
            <a:r>
              <a:rPr lang="fr-FR" dirty="0" smtClean="0"/>
              <a:t>Cliquer sur l’icône pour insérer une image</a:t>
            </a:r>
            <a:endParaRPr lang="fr-FR" dirty="0"/>
          </a:p>
        </p:txBody>
      </p:sp>
    </p:spTree>
    <p:extLst>
      <p:ext uri="{BB962C8B-B14F-4D97-AF65-F5344CB8AC3E}">
        <p14:creationId xmlns:p14="http://schemas.microsoft.com/office/powerpoint/2010/main" val="407863699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8273951" y="966600"/>
            <a:ext cx="3225600" cy="21816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Cliquer sur l’icône pour insérer une image</a:t>
            </a:r>
            <a:endParaRPr lang="fr-FR" dirty="0"/>
          </a:p>
        </p:txBody>
      </p:sp>
      <p:sp>
        <p:nvSpPr>
          <p:cNvPr id="5" name="Espace réservé de la date 4"/>
          <p:cNvSpPr>
            <a:spLocks noGrp="1"/>
          </p:cNvSpPr>
          <p:nvPr>
            <p:ph type="dt" sz="half" idx="10"/>
          </p:nvPr>
        </p:nvSpPr>
        <p:spPr/>
        <p:txBody>
          <a:bodyPr/>
          <a:lstStyle/>
          <a:p>
            <a:fld id="{F9B704AB-DF8B-45E0-A621-2D7E32347CAA}" type="datetime1">
              <a:rPr lang="fr-FR" smtClean="0"/>
              <a:t>18/03/2022</a:t>
            </a:fld>
            <a:endParaRPr lang="fr-FR"/>
          </a:p>
        </p:txBody>
      </p:sp>
      <p:sp>
        <p:nvSpPr>
          <p:cNvPr id="6" name="Espace réservé du pied de page 5"/>
          <p:cNvSpPr>
            <a:spLocks noGrp="1"/>
          </p:cNvSpPr>
          <p:nvPr>
            <p:ph type="ftr" sz="quarter" idx="11"/>
          </p:nvPr>
        </p:nvSpPr>
        <p:spPr/>
        <p:txBody>
          <a:bodyPr/>
          <a:lstStyle/>
          <a:p>
            <a:r>
              <a:rPr lang="fr-FR" smtClean="0"/>
              <a:t>pôle maternelle 17 - février 2022</a:t>
            </a:r>
            <a:endParaRPr lang="fr-FR"/>
          </a:p>
        </p:txBody>
      </p:sp>
      <p:sp>
        <p:nvSpPr>
          <p:cNvPr id="7" name="Espace réservé du numéro de diapositive 6"/>
          <p:cNvSpPr>
            <a:spLocks noGrp="1"/>
          </p:cNvSpPr>
          <p:nvPr>
            <p:ph type="sldNum" sz="quarter" idx="12"/>
          </p:nvPr>
        </p:nvSpPr>
        <p:spPr/>
        <p:txBody>
          <a:bodyPr/>
          <a:lstStyle/>
          <a:p>
            <a:fld id="{3A1856DD-88C7-4767-9A33-36F922CC7B1C}" type="slidenum">
              <a:rPr lang="fr-FR" smtClean="0"/>
              <a:t>‹N°›</a:t>
            </a:fld>
            <a:endParaRPr lang="fr-FR"/>
          </a:p>
        </p:txBody>
      </p:sp>
      <p:sp>
        <p:nvSpPr>
          <p:cNvPr id="12" name="Espace réservé pour une image  2"/>
          <p:cNvSpPr>
            <a:spLocks noGrp="1"/>
          </p:cNvSpPr>
          <p:nvPr>
            <p:ph type="pic" idx="13" hasCustomPrompt="1"/>
          </p:nvPr>
        </p:nvSpPr>
        <p:spPr>
          <a:xfrm>
            <a:off x="8273951" y="4256650"/>
            <a:ext cx="3225600" cy="21816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Cliquer sur l’icône pour insérer une image</a:t>
            </a:r>
            <a:endParaRPr lang="fr-FR" dirty="0"/>
          </a:p>
        </p:txBody>
      </p:sp>
      <p:sp>
        <p:nvSpPr>
          <p:cNvPr id="13" name="Espace réservé pour une image  2"/>
          <p:cNvSpPr>
            <a:spLocks noGrp="1"/>
          </p:cNvSpPr>
          <p:nvPr>
            <p:ph type="pic" idx="14" hasCustomPrompt="1"/>
          </p:nvPr>
        </p:nvSpPr>
        <p:spPr>
          <a:xfrm>
            <a:off x="4803574" y="909059"/>
            <a:ext cx="3225600" cy="21816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Cliquer sur l’icône pour insérer une image</a:t>
            </a:r>
            <a:endParaRPr lang="fr-FR" dirty="0"/>
          </a:p>
        </p:txBody>
      </p:sp>
      <p:sp>
        <p:nvSpPr>
          <p:cNvPr id="14" name="Espace réservé pour une image  2"/>
          <p:cNvSpPr>
            <a:spLocks noGrp="1"/>
          </p:cNvSpPr>
          <p:nvPr>
            <p:ph type="pic" idx="15" hasCustomPrompt="1"/>
          </p:nvPr>
        </p:nvSpPr>
        <p:spPr>
          <a:xfrm>
            <a:off x="1228930" y="4133534"/>
            <a:ext cx="3225600" cy="21816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Cliquer sur l’icône pour insérer une image</a:t>
            </a:r>
            <a:endParaRPr lang="fr-FR" dirty="0"/>
          </a:p>
        </p:txBody>
      </p:sp>
      <p:sp>
        <p:nvSpPr>
          <p:cNvPr id="16" name="Espace réservé pour une image  2"/>
          <p:cNvSpPr>
            <a:spLocks noGrp="1"/>
          </p:cNvSpPr>
          <p:nvPr>
            <p:ph type="pic" idx="16" hasCustomPrompt="1"/>
          </p:nvPr>
        </p:nvSpPr>
        <p:spPr>
          <a:xfrm>
            <a:off x="4944870" y="4379521"/>
            <a:ext cx="3225600" cy="21816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Cliquer sur l’icône pour insérer une image</a:t>
            </a:r>
            <a:endParaRPr lang="fr-FR" dirty="0"/>
          </a:p>
        </p:txBody>
      </p:sp>
      <p:sp>
        <p:nvSpPr>
          <p:cNvPr id="10" name="Espace réservé pour une image  9"/>
          <p:cNvSpPr>
            <a:spLocks noGrp="1"/>
          </p:cNvSpPr>
          <p:nvPr>
            <p:ph type="pic" sz="quarter" idx="17" hasCustomPrompt="1"/>
          </p:nvPr>
        </p:nvSpPr>
        <p:spPr>
          <a:xfrm>
            <a:off x="1108075" y="966787"/>
            <a:ext cx="3240000" cy="2160000"/>
          </a:xfrm>
        </p:spPr>
        <p:txBody>
          <a:bodyPr/>
          <a:lstStyle>
            <a:lvl1pPr marL="0" indent="0">
              <a:buNone/>
              <a:defRPr baseline="0"/>
            </a:lvl1pPr>
          </a:lstStyle>
          <a:p>
            <a:r>
              <a:rPr lang="fr-FR" dirty="0" smtClean="0"/>
              <a:t>Cliquer sur l’icône pour insérer une image</a:t>
            </a:r>
            <a:endParaRPr lang="fr-FR" dirty="0"/>
          </a:p>
        </p:txBody>
      </p:sp>
    </p:spTree>
    <p:extLst>
      <p:ext uri="{BB962C8B-B14F-4D97-AF65-F5344CB8AC3E}">
        <p14:creationId xmlns:p14="http://schemas.microsoft.com/office/powerpoint/2010/main" val="309029769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Image avec légen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00823A20-048F-4FA7-B4D0-485D8E7D0B73}" type="datetime1">
              <a:rPr lang="fr-FR" smtClean="0"/>
              <a:t>18/03/2022</a:t>
            </a:fld>
            <a:endParaRPr lang="fr-FR"/>
          </a:p>
        </p:txBody>
      </p:sp>
      <p:sp>
        <p:nvSpPr>
          <p:cNvPr id="6" name="Espace réservé du pied de page 5"/>
          <p:cNvSpPr>
            <a:spLocks noGrp="1"/>
          </p:cNvSpPr>
          <p:nvPr>
            <p:ph type="ftr" sz="quarter" idx="11"/>
          </p:nvPr>
        </p:nvSpPr>
        <p:spPr/>
        <p:txBody>
          <a:bodyPr/>
          <a:lstStyle/>
          <a:p>
            <a:r>
              <a:rPr lang="fr-FR" smtClean="0"/>
              <a:t>pôle maternelle 17 - février 2022</a:t>
            </a:r>
            <a:endParaRPr lang="fr-FR"/>
          </a:p>
        </p:txBody>
      </p:sp>
      <p:sp>
        <p:nvSpPr>
          <p:cNvPr id="7" name="Espace réservé du numéro de diapositive 6"/>
          <p:cNvSpPr>
            <a:spLocks noGrp="1"/>
          </p:cNvSpPr>
          <p:nvPr>
            <p:ph type="sldNum" sz="quarter" idx="12"/>
          </p:nvPr>
        </p:nvSpPr>
        <p:spPr/>
        <p:txBody>
          <a:bodyPr/>
          <a:lstStyle/>
          <a:p>
            <a:fld id="{3A1856DD-88C7-4767-9A33-36F922CC7B1C}" type="slidenum">
              <a:rPr lang="fr-FR" smtClean="0"/>
              <a:t>‹N°›</a:t>
            </a:fld>
            <a:endParaRPr lang="fr-FR"/>
          </a:p>
        </p:txBody>
      </p:sp>
      <p:sp>
        <p:nvSpPr>
          <p:cNvPr id="11" name="Espace réservé du contenu 10"/>
          <p:cNvSpPr>
            <a:spLocks noGrp="1"/>
          </p:cNvSpPr>
          <p:nvPr>
            <p:ph sz="quarter" idx="13" hasCustomPrompt="1"/>
          </p:nvPr>
        </p:nvSpPr>
        <p:spPr>
          <a:xfrm>
            <a:off x="6341170" y="1803400"/>
            <a:ext cx="3433862" cy="3323129"/>
          </a:xfrm>
        </p:spPr>
        <p:txBody>
          <a:bodyPr/>
          <a:lstStyle>
            <a:lvl1pPr>
              <a:defRPr baseline="0"/>
            </a:lvl1pPr>
          </a:lstStyle>
          <a:p>
            <a:pPr lvl="0"/>
            <a:r>
              <a:rPr lang="fr-FR" dirty="0" smtClean="0"/>
              <a:t>Cliquer sur l’icône pour insérer une vidéo</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Espace réservé pour une image  8"/>
          <p:cNvSpPr>
            <a:spLocks noGrp="1"/>
          </p:cNvSpPr>
          <p:nvPr>
            <p:ph type="pic" sz="quarter" idx="15" hasCustomPrompt="1"/>
          </p:nvPr>
        </p:nvSpPr>
        <p:spPr>
          <a:xfrm>
            <a:off x="1639985" y="982077"/>
            <a:ext cx="2880000" cy="2160000"/>
          </a:xfrm>
        </p:spPr>
        <p:txBody>
          <a:bodyPr/>
          <a:lstStyle>
            <a:lvl1pPr>
              <a:defRPr/>
            </a:lvl1pPr>
          </a:lstStyle>
          <a:p>
            <a:r>
              <a:rPr lang="fr-FR" dirty="0" smtClean="0"/>
              <a:t>Cliquer sur l’icône pour insérer une image</a:t>
            </a:r>
            <a:endParaRPr lang="fr-FR" dirty="0"/>
          </a:p>
        </p:txBody>
      </p:sp>
      <p:sp>
        <p:nvSpPr>
          <p:cNvPr id="12" name="Espace réservé pour une image  11"/>
          <p:cNvSpPr>
            <a:spLocks noGrp="1"/>
          </p:cNvSpPr>
          <p:nvPr>
            <p:ph type="pic" sz="quarter" idx="16" hasCustomPrompt="1"/>
          </p:nvPr>
        </p:nvSpPr>
        <p:spPr>
          <a:xfrm>
            <a:off x="2898336" y="3826461"/>
            <a:ext cx="2659063" cy="2378075"/>
          </a:xfrm>
        </p:spPr>
        <p:txBody>
          <a:bodyPr/>
          <a:lstStyle>
            <a:lvl1pPr>
              <a:defRPr/>
            </a:lvl1pPr>
          </a:lstStyle>
          <a:p>
            <a:r>
              <a:rPr lang="fr-FR" dirty="0" smtClean="0"/>
              <a:t>Cliquer sur l’icône pour insérer une image</a:t>
            </a:r>
            <a:endParaRPr lang="fr-FR" dirty="0"/>
          </a:p>
        </p:txBody>
      </p:sp>
      <p:sp>
        <p:nvSpPr>
          <p:cNvPr id="14" name="Espace réservé pour une image  8"/>
          <p:cNvSpPr>
            <a:spLocks noGrp="1"/>
          </p:cNvSpPr>
          <p:nvPr>
            <p:ph type="pic" sz="quarter" idx="17" hasCustomPrompt="1"/>
          </p:nvPr>
        </p:nvSpPr>
        <p:spPr>
          <a:xfrm>
            <a:off x="6015037" y="334963"/>
            <a:ext cx="2880000" cy="2160000"/>
          </a:xfrm>
        </p:spPr>
        <p:txBody>
          <a:bodyPr/>
          <a:lstStyle>
            <a:lvl1pPr>
              <a:defRPr/>
            </a:lvl1pPr>
          </a:lstStyle>
          <a:p>
            <a:r>
              <a:rPr lang="fr-FR" dirty="0" smtClean="0"/>
              <a:t>Cliquer sur l’icône pour insérer une image</a:t>
            </a:r>
            <a:endParaRPr lang="fr-FR" dirty="0"/>
          </a:p>
        </p:txBody>
      </p:sp>
      <p:sp>
        <p:nvSpPr>
          <p:cNvPr id="16" name="Espace réservé pour une image  8"/>
          <p:cNvSpPr>
            <a:spLocks noGrp="1"/>
          </p:cNvSpPr>
          <p:nvPr>
            <p:ph type="pic" sz="quarter" idx="18" hasCustomPrompt="1"/>
          </p:nvPr>
        </p:nvSpPr>
        <p:spPr>
          <a:xfrm>
            <a:off x="6167437" y="487363"/>
            <a:ext cx="2880000" cy="2160000"/>
          </a:xfrm>
        </p:spPr>
        <p:txBody>
          <a:bodyPr/>
          <a:lstStyle>
            <a:lvl1pPr>
              <a:defRPr/>
            </a:lvl1pPr>
          </a:lstStyle>
          <a:p>
            <a:r>
              <a:rPr lang="fr-FR" dirty="0" smtClean="0"/>
              <a:t>Cliquer sur l’icône pour insérer une image</a:t>
            </a:r>
            <a:endParaRPr lang="fr-FR" dirty="0"/>
          </a:p>
        </p:txBody>
      </p:sp>
    </p:spTree>
    <p:extLst>
      <p:ext uri="{BB962C8B-B14F-4D97-AF65-F5344CB8AC3E}">
        <p14:creationId xmlns:p14="http://schemas.microsoft.com/office/powerpoint/2010/main" val="4834742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799B3B9-EF8B-4AFE-9A74-01A1683758D7}" type="datetime1">
              <a:rPr lang="fr-FR" smtClean="0"/>
              <a:t>18/03/2022</a:t>
            </a:fld>
            <a:endParaRPr lang="fr-FR"/>
          </a:p>
        </p:txBody>
      </p:sp>
      <p:sp>
        <p:nvSpPr>
          <p:cNvPr id="3" name="Espace réservé du pied de page 2"/>
          <p:cNvSpPr>
            <a:spLocks noGrp="1"/>
          </p:cNvSpPr>
          <p:nvPr>
            <p:ph type="ftr" sz="quarter" idx="11"/>
          </p:nvPr>
        </p:nvSpPr>
        <p:spPr/>
        <p:txBody>
          <a:bodyPr/>
          <a:lstStyle/>
          <a:p>
            <a:r>
              <a:rPr lang="fr-FR" smtClean="0"/>
              <a:t>pôle maternelle 17 - février 2022</a:t>
            </a:r>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‹N°›</a:t>
            </a:fld>
            <a:endParaRPr lang="fr-FR"/>
          </a:p>
        </p:txBody>
      </p:sp>
      <p:sp>
        <p:nvSpPr>
          <p:cNvPr id="6" name="Espace réservé pour une image  5"/>
          <p:cNvSpPr>
            <a:spLocks noGrp="1"/>
          </p:cNvSpPr>
          <p:nvPr>
            <p:ph type="pic" sz="quarter" idx="13" hasCustomPrompt="1"/>
          </p:nvPr>
        </p:nvSpPr>
        <p:spPr>
          <a:xfrm>
            <a:off x="644346" y="976268"/>
            <a:ext cx="2937054" cy="2100262"/>
          </a:xfrm>
        </p:spPr>
        <p:txBody>
          <a:bodyPr/>
          <a:lstStyle>
            <a:lvl1pPr>
              <a:defRPr/>
            </a:lvl1pPr>
          </a:lstStyle>
          <a:p>
            <a:r>
              <a:rPr lang="fr-FR" dirty="0" smtClean="0"/>
              <a:t>Insérer une image</a:t>
            </a:r>
            <a:endParaRPr lang="fr-FR" dirty="0"/>
          </a:p>
        </p:txBody>
      </p:sp>
      <p:sp>
        <p:nvSpPr>
          <p:cNvPr id="11" name="Espace réservé pour une image  5"/>
          <p:cNvSpPr>
            <a:spLocks noGrp="1"/>
          </p:cNvSpPr>
          <p:nvPr>
            <p:ph type="pic" sz="quarter" idx="17" hasCustomPrompt="1"/>
          </p:nvPr>
        </p:nvSpPr>
        <p:spPr>
          <a:xfrm>
            <a:off x="6785422" y="3840297"/>
            <a:ext cx="2937054" cy="2100262"/>
          </a:xfrm>
        </p:spPr>
        <p:txBody>
          <a:bodyPr/>
          <a:lstStyle>
            <a:lvl1pPr>
              <a:defRPr/>
            </a:lvl1pPr>
          </a:lstStyle>
          <a:p>
            <a:r>
              <a:rPr lang="fr-FR" dirty="0" smtClean="0"/>
              <a:t>Insérer une image</a:t>
            </a:r>
            <a:endParaRPr lang="fr-FR" dirty="0"/>
          </a:p>
        </p:txBody>
      </p:sp>
      <p:sp>
        <p:nvSpPr>
          <p:cNvPr id="12" name="Espace réservé pour une image  5"/>
          <p:cNvSpPr>
            <a:spLocks noGrp="1"/>
          </p:cNvSpPr>
          <p:nvPr>
            <p:ph type="pic" sz="quarter" idx="18" hasCustomPrompt="1"/>
          </p:nvPr>
        </p:nvSpPr>
        <p:spPr>
          <a:xfrm>
            <a:off x="2570073" y="3885999"/>
            <a:ext cx="2937054" cy="2100262"/>
          </a:xfrm>
        </p:spPr>
        <p:txBody>
          <a:bodyPr/>
          <a:lstStyle>
            <a:lvl1pPr>
              <a:defRPr/>
            </a:lvl1pPr>
          </a:lstStyle>
          <a:p>
            <a:r>
              <a:rPr lang="fr-FR" dirty="0" smtClean="0"/>
              <a:t>Insérer une image</a:t>
            </a:r>
            <a:endParaRPr lang="fr-FR" dirty="0"/>
          </a:p>
        </p:txBody>
      </p:sp>
      <p:sp>
        <p:nvSpPr>
          <p:cNvPr id="13" name="Espace réservé pour une image  5"/>
          <p:cNvSpPr>
            <a:spLocks noGrp="1"/>
          </p:cNvSpPr>
          <p:nvPr>
            <p:ph type="pic" sz="quarter" idx="19" hasCustomPrompt="1"/>
          </p:nvPr>
        </p:nvSpPr>
        <p:spPr>
          <a:xfrm>
            <a:off x="4627473" y="976268"/>
            <a:ext cx="2937054" cy="2100262"/>
          </a:xfrm>
        </p:spPr>
        <p:txBody>
          <a:bodyPr/>
          <a:lstStyle>
            <a:lvl1pPr>
              <a:defRPr/>
            </a:lvl1pPr>
          </a:lstStyle>
          <a:p>
            <a:r>
              <a:rPr lang="fr-FR" dirty="0" smtClean="0"/>
              <a:t>Insérer une image</a:t>
            </a:r>
            <a:endParaRPr lang="fr-FR" dirty="0"/>
          </a:p>
        </p:txBody>
      </p:sp>
      <p:sp>
        <p:nvSpPr>
          <p:cNvPr id="14" name="Espace réservé pour une image  5"/>
          <p:cNvSpPr>
            <a:spLocks noGrp="1"/>
          </p:cNvSpPr>
          <p:nvPr>
            <p:ph type="pic" sz="quarter" idx="20" hasCustomPrompt="1"/>
          </p:nvPr>
        </p:nvSpPr>
        <p:spPr>
          <a:xfrm>
            <a:off x="8513673" y="976268"/>
            <a:ext cx="2937054" cy="2100262"/>
          </a:xfrm>
        </p:spPr>
        <p:txBody>
          <a:bodyPr/>
          <a:lstStyle>
            <a:lvl1pPr>
              <a:defRPr/>
            </a:lvl1pPr>
          </a:lstStyle>
          <a:p>
            <a:r>
              <a:rPr lang="fr-FR" dirty="0" smtClean="0"/>
              <a:t>Insérer une image</a:t>
            </a:r>
            <a:endParaRPr lang="fr-FR" dirty="0"/>
          </a:p>
        </p:txBody>
      </p:sp>
    </p:spTree>
    <p:extLst>
      <p:ext uri="{BB962C8B-B14F-4D97-AF65-F5344CB8AC3E}">
        <p14:creationId xmlns:p14="http://schemas.microsoft.com/office/powerpoint/2010/main" val="279265646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6987E89-58C2-42F0-BD1D-FE9EBF551B82}" type="datetime1">
              <a:rPr lang="fr-FR" smtClean="0"/>
              <a:t>18/03/2022</a:t>
            </a:fld>
            <a:endParaRPr lang="fr-FR"/>
          </a:p>
        </p:txBody>
      </p:sp>
      <p:sp>
        <p:nvSpPr>
          <p:cNvPr id="3" name="Espace réservé du pied de page 2"/>
          <p:cNvSpPr>
            <a:spLocks noGrp="1"/>
          </p:cNvSpPr>
          <p:nvPr>
            <p:ph type="ftr" sz="quarter" idx="11"/>
          </p:nvPr>
        </p:nvSpPr>
        <p:spPr/>
        <p:txBody>
          <a:bodyPr/>
          <a:lstStyle/>
          <a:p>
            <a:r>
              <a:rPr lang="fr-FR" smtClean="0"/>
              <a:t>pôle maternelle 17 - février 2022</a:t>
            </a:r>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‹N°›</a:t>
            </a:fld>
            <a:endParaRPr lang="fr-FR"/>
          </a:p>
        </p:txBody>
      </p:sp>
      <p:sp>
        <p:nvSpPr>
          <p:cNvPr id="6" name="Espace réservé pour une image  5"/>
          <p:cNvSpPr>
            <a:spLocks noGrp="1"/>
          </p:cNvSpPr>
          <p:nvPr>
            <p:ph type="pic" sz="quarter" idx="13" hasCustomPrompt="1"/>
          </p:nvPr>
        </p:nvSpPr>
        <p:spPr>
          <a:xfrm>
            <a:off x="644346" y="976268"/>
            <a:ext cx="2937054" cy="2100262"/>
          </a:xfrm>
        </p:spPr>
        <p:txBody>
          <a:bodyPr/>
          <a:lstStyle>
            <a:lvl1pPr>
              <a:defRPr/>
            </a:lvl1pPr>
          </a:lstStyle>
          <a:p>
            <a:r>
              <a:rPr lang="fr-FR" dirty="0" smtClean="0"/>
              <a:t>Insérer une image</a:t>
            </a:r>
            <a:endParaRPr lang="fr-FR" dirty="0"/>
          </a:p>
        </p:txBody>
      </p:sp>
      <p:sp>
        <p:nvSpPr>
          <p:cNvPr id="11" name="Espace réservé pour une image  5"/>
          <p:cNvSpPr>
            <a:spLocks noGrp="1"/>
          </p:cNvSpPr>
          <p:nvPr>
            <p:ph type="pic" sz="quarter" idx="17" hasCustomPrompt="1"/>
          </p:nvPr>
        </p:nvSpPr>
        <p:spPr>
          <a:xfrm>
            <a:off x="6785422" y="3840297"/>
            <a:ext cx="2937054" cy="2100262"/>
          </a:xfrm>
        </p:spPr>
        <p:txBody>
          <a:bodyPr/>
          <a:lstStyle>
            <a:lvl1pPr>
              <a:defRPr/>
            </a:lvl1pPr>
          </a:lstStyle>
          <a:p>
            <a:r>
              <a:rPr lang="fr-FR" dirty="0" smtClean="0"/>
              <a:t>Insérer une image</a:t>
            </a:r>
            <a:endParaRPr lang="fr-FR" dirty="0"/>
          </a:p>
        </p:txBody>
      </p:sp>
      <p:sp>
        <p:nvSpPr>
          <p:cNvPr id="12" name="Espace réservé pour une image  5"/>
          <p:cNvSpPr>
            <a:spLocks noGrp="1"/>
          </p:cNvSpPr>
          <p:nvPr>
            <p:ph type="pic" sz="quarter" idx="18" hasCustomPrompt="1"/>
          </p:nvPr>
        </p:nvSpPr>
        <p:spPr>
          <a:xfrm>
            <a:off x="2570073" y="3885999"/>
            <a:ext cx="2937054" cy="2100262"/>
          </a:xfrm>
        </p:spPr>
        <p:txBody>
          <a:bodyPr/>
          <a:lstStyle>
            <a:lvl1pPr>
              <a:defRPr/>
            </a:lvl1pPr>
          </a:lstStyle>
          <a:p>
            <a:r>
              <a:rPr lang="fr-FR" dirty="0" smtClean="0"/>
              <a:t>Insérer une image</a:t>
            </a:r>
            <a:endParaRPr lang="fr-FR" dirty="0"/>
          </a:p>
        </p:txBody>
      </p:sp>
      <p:sp>
        <p:nvSpPr>
          <p:cNvPr id="13" name="Espace réservé pour une image  5"/>
          <p:cNvSpPr>
            <a:spLocks noGrp="1"/>
          </p:cNvSpPr>
          <p:nvPr>
            <p:ph type="pic" sz="quarter" idx="19" hasCustomPrompt="1"/>
          </p:nvPr>
        </p:nvSpPr>
        <p:spPr>
          <a:xfrm>
            <a:off x="4627473" y="976268"/>
            <a:ext cx="2937054" cy="2100262"/>
          </a:xfrm>
        </p:spPr>
        <p:txBody>
          <a:bodyPr/>
          <a:lstStyle>
            <a:lvl1pPr>
              <a:defRPr/>
            </a:lvl1pPr>
          </a:lstStyle>
          <a:p>
            <a:r>
              <a:rPr lang="fr-FR" dirty="0" smtClean="0"/>
              <a:t>Insérer une image</a:t>
            </a:r>
            <a:endParaRPr lang="fr-FR" dirty="0"/>
          </a:p>
        </p:txBody>
      </p:sp>
      <p:sp>
        <p:nvSpPr>
          <p:cNvPr id="14" name="Espace réservé pour une image  5"/>
          <p:cNvSpPr>
            <a:spLocks noGrp="1"/>
          </p:cNvSpPr>
          <p:nvPr>
            <p:ph type="pic" sz="quarter" idx="20" hasCustomPrompt="1"/>
          </p:nvPr>
        </p:nvSpPr>
        <p:spPr>
          <a:xfrm>
            <a:off x="8513673" y="976268"/>
            <a:ext cx="2937054" cy="2100262"/>
          </a:xfrm>
        </p:spPr>
        <p:txBody>
          <a:bodyPr/>
          <a:lstStyle>
            <a:lvl1pPr>
              <a:defRPr/>
            </a:lvl1pPr>
          </a:lstStyle>
          <a:p>
            <a:r>
              <a:rPr lang="fr-FR" dirty="0" smtClean="0"/>
              <a:t>Insérer une image</a:t>
            </a:r>
            <a:endParaRPr lang="fr-FR" dirty="0"/>
          </a:p>
        </p:txBody>
      </p:sp>
    </p:spTree>
    <p:extLst>
      <p:ext uri="{BB962C8B-B14F-4D97-AF65-F5344CB8AC3E}">
        <p14:creationId xmlns:p14="http://schemas.microsoft.com/office/powerpoint/2010/main" val="393402994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9963876-84C2-4913-932D-E92A6C379166}" type="datetime1">
              <a:rPr lang="fr-FR" smtClean="0"/>
              <a:t>18/03/2022</a:t>
            </a:fld>
            <a:endParaRPr lang="fr-FR"/>
          </a:p>
        </p:txBody>
      </p:sp>
      <p:sp>
        <p:nvSpPr>
          <p:cNvPr id="3" name="Espace réservé du pied de page 2"/>
          <p:cNvSpPr>
            <a:spLocks noGrp="1"/>
          </p:cNvSpPr>
          <p:nvPr>
            <p:ph type="ftr" sz="quarter" idx="11"/>
          </p:nvPr>
        </p:nvSpPr>
        <p:spPr/>
        <p:txBody>
          <a:bodyPr/>
          <a:lstStyle/>
          <a:p>
            <a:r>
              <a:rPr lang="fr-FR" smtClean="0"/>
              <a:t>pôle maternelle 17 - février 2022</a:t>
            </a:r>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‹N°›</a:t>
            </a:fld>
            <a:endParaRPr lang="fr-FR"/>
          </a:p>
        </p:txBody>
      </p:sp>
      <p:sp>
        <p:nvSpPr>
          <p:cNvPr id="6" name="Espace réservé pour une image  5"/>
          <p:cNvSpPr>
            <a:spLocks noGrp="1"/>
          </p:cNvSpPr>
          <p:nvPr>
            <p:ph type="pic" sz="quarter" idx="13" hasCustomPrompt="1"/>
          </p:nvPr>
        </p:nvSpPr>
        <p:spPr>
          <a:xfrm>
            <a:off x="644346" y="976268"/>
            <a:ext cx="2937054" cy="2100262"/>
          </a:xfrm>
        </p:spPr>
        <p:txBody>
          <a:bodyPr/>
          <a:lstStyle>
            <a:lvl1pPr>
              <a:defRPr/>
            </a:lvl1pPr>
          </a:lstStyle>
          <a:p>
            <a:r>
              <a:rPr lang="fr-FR" dirty="0" smtClean="0"/>
              <a:t>Insérer une image</a:t>
            </a:r>
            <a:endParaRPr lang="fr-FR" dirty="0"/>
          </a:p>
        </p:txBody>
      </p:sp>
      <p:sp>
        <p:nvSpPr>
          <p:cNvPr id="11" name="Espace réservé pour une image  5"/>
          <p:cNvSpPr>
            <a:spLocks noGrp="1"/>
          </p:cNvSpPr>
          <p:nvPr>
            <p:ph type="pic" sz="quarter" idx="17" hasCustomPrompt="1"/>
          </p:nvPr>
        </p:nvSpPr>
        <p:spPr>
          <a:xfrm>
            <a:off x="6785422" y="3840297"/>
            <a:ext cx="2937054" cy="2100262"/>
          </a:xfrm>
        </p:spPr>
        <p:txBody>
          <a:bodyPr/>
          <a:lstStyle>
            <a:lvl1pPr>
              <a:defRPr/>
            </a:lvl1pPr>
          </a:lstStyle>
          <a:p>
            <a:r>
              <a:rPr lang="fr-FR" dirty="0" smtClean="0"/>
              <a:t>Insérer une image</a:t>
            </a:r>
            <a:endParaRPr lang="fr-FR" dirty="0"/>
          </a:p>
        </p:txBody>
      </p:sp>
      <p:sp>
        <p:nvSpPr>
          <p:cNvPr id="12" name="Espace réservé pour une image  5"/>
          <p:cNvSpPr>
            <a:spLocks noGrp="1"/>
          </p:cNvSpPr>
          <p:nvPr>
            <p:ph type="pic" sz="quarter" idx="18" hasCustomPrompt="1"/>
          </p:nvPr>
        </p:nvSpPr>
        <p:spPr>
          <a:xfrm>
            <a:off x="2570073" y="3885999"/>
            <a:ext cx="2937054" cy="2100262"/>
          </a:xfrm>
        </p:spPr>
        <p:txBody>
          <a:bodyPr/>
          <a:lstStyle>
            <a:lvl1pPr>
              <a:defRPr/>
            </a:lvl1pPr>
          </a:lstStyle>
          <a:p>
            <a:r>
              <a:rPr lang="fr-FR" dirty="0" smtClean="0"/>
              <a:t>Insérer une image</a:t>
            </a:r>
            <a:endParaRPr lang="fr-FR" dirty="0"/>
          </a:p>
        </p:txBody>
      </p:sp>
      <p:sp>
        <p:nvSpPr>
          <p:cNvPr id="13" name="Espace réservé pour une image  5"/>
          <p:cNvSpPr>
            <a:spLocks noGrp="1"/>
          </p:cNvSpPr>
          <p:nvPr>
            <p:ph type="pic" sz="quarter" idx="19" hasCustomPrompt="1"/>
          </p:nvPr>
        </p:nvSpPr>
        <p:spPr>
          <a:xfrm>
            <a:off x="4627473" y="976268"/>
            <a:ext cx="2937054" cy="2100262"/>
          </a:xfrm>
        </p:spPr>
        <p:txBody>
          <a:bodyPr/>
          <a:lstStyle>
            <a:lvl1pPr>
              <a:defRPr/>
            </a:lvl1pPr>
          </a:lstStyle>
          <a:p>
            <a:r>
              <a:rPr lang="fr-FR" dirty="0" smtClean="0"/>
              <a:t>Insérer une image</a:t>
            </a:r>
            <a:endParaRPr lang="fr-FR" dirty="0"/>
          </a:p>
        </p:txBody>
      </p:sp>
      <p:sp>
        <p:nvSpPr>
          <p:cNvPr id="14" name="Espace réservé pour une image  5"/>
          <p:cNvSpPr>
            <a:spLocks noGrp="1"/>
          </p:cNvSpPr>
          <p:nvPr>
            <p:ph type="pic" sz="quarter" idx="20" hasCustomPrompt="1"/>
          </p:nvPr>
        </p:nvSpPr>
        <p:spPr>
          <a:xfrm>
            <a:off x="8513673" y="976268"/>
            <a:ext cx="2937054" cy="2100262"/>
          </a:xfrm>
        </p:spPr>
        <p:txBody>
          <a:bodyPr/>
          <a:lstStyle>
            <a:lvl1pPr>
              <a:defRPr/>
            </a:lvl1pPr>
          </a:lstStyle>
          <a:p>
            <a:r>
              <a:rPr lang="fr-FR" dirty="0" smtClean="0"/>
              <a:t>Insérer une image</a:t>
            </a:r>
            <a:endParaRPr lang="fr-FR" dirty="0"/>
          </a:p>
        </p:txBody>
      </p:sp>
    </p:spTree>
    <p:extLst>
      <p:ext uri="{BB962C8B-B14F-4D97-AF65-F5344CB8AC3E}">
        <p14:creationId xmlns:p14="http://schemas.microsoft.com/office/powerpoint/2010/main" val="353657054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7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75000"/>
                  </a:schemeClr>
                </a:solidFill>
              </a:defRPr>
            </a:lvl1pPr>
          </a:lstStyle>
          <a:p>
            <a:r>
              <a:rPr lang="fr-FR" dirty="0" smtClean="0"/>
              <a:t>Cliquez et modifiez le titre</a:t>
            </a:r>
            <a:endParaRPr dirty="0"/>
          </a:p>
        </p:txBody>
      </p:sp>
      <p:sp>
        <p:nvSpPr>
          <p:cNvPr id="3" name="Content Placeholder 2"/>
          <p:cNvSpPr>
            <a:spLocks noGrp="1"/>
          </p:cNvSpPr>
          <p:nvPr>
            <p:ph idx="1"/>
          </p:nvPr>
        </p:nvSpPr>
        <p:spPr>
          <a:xfrm>
            <a:off x="664633" y="1981201"/>
            <a:ext cx="10093015" cy="4144963"/>
          </a:xfrm>
        </p:spPr>
        <p:txBody>
          <a:bodyPr/>
          <a:lstStyle>
            <a:lvl1pPr>
              <a:buClr>
                <a:schemeClr val="accent6">
                  <a:lumMod val="75000"/>
                </a:schemeClr>
              </a:buClr>
              <a:defRPr/>
            </a:lvl1pPr>
            <a:lvl2pPr>
              <a:buClr>
                <a:schemeClr val="accent6">
                  <a:lumMod val="75000"/>
                </a:schemeClr>
              </a:buClr>
              <a:defRPr/>
            </a:lvl2pPr>
            <a:lvl3pPr>
              <a:buClr>
                <a:schemeClr val="accent6">
                  <a:lumMod val="75000"/>
                </a:schemeClr>
              </a:buClr>
              <a:defRPr/>
            </a:lvl3pPr>
            <a:lvl4pPr>
              <a:buClr>
                <a:schemeClr val="accent6">
                  <a:lumMod val="75000"/>
                </a:schemeClr>
              </a:buClr>
              <a:defRPr/>
            </a:lvl4pPr>
            <a:lvl5pPr>
              <a:buClr>
                <a:schemeClr val="accent6">
                  <a:lumMod val="75000"/>
                </a:schemeClr>
              </a:buClr>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dirty="0"/>
          </a:p>
        </p:txBody>
      </p:sp>
      <p:sp>
        <p:nvSpPr>
          <p:cNvPr id="4" name="Date Placeholder 3"/>
          <p:cNvSpPr>
            <a:spLocks noGrp="1"/>
          </p:cNvSpPr>
          <p:nvPr>
            <p:ph type="dt" sz="half" idx="10"/>
          </p:nvPr>
        </p:nvSpPr>
        <p:spPr/>
        <p:txBody>
          <a:bodyPr/>
          <a:lstStyle/>
          <a:p>
            <a:fld id="{3D2AC196-7522-4F51-A327-4C2FE3E1D6D8}" type="datetime1">
              <a:rPr lang="fr-FR" smtClean="0"/>
              <a:t>18/03/2022</a:t>
            </a:fld>
            <a:endParaRPr lang="fr-FR"/>
          </a:p>
        </p:txBody>
      </p:sp>
      <p:sp>
        <p:nvSpPr>
          <p:cNvPr id="5" name="Footer Placeholder 4"/>
          <p:cNvSpPr>
            <a:spLocks noGrp="1"/>
          </p:cNvSpPr>
          <p:nvPr>
            <p:ph type="ftr" sz="quarter" idx="11"/>
          </p:nvPr>
        </p:nvSpPr>
        <p:spPr/>
        <p:txBody>
          <a:bodyPr/>
          <a:lstStyle/>
          <a:p>
            <a:r>
              <a:rPr lang="fr-FR" smtClean="0"/>
              <a:t>pôle maternelle 17 - février 2022</a:t>
            </a:r>
            <a:endParaRPr lang="fr-FR"/>
          </a:p>
        </p:txBody>
      </p:sp>
      <p:sp>
        <p:nvSpPr>
          <p:cNvPr id="6" name="Slide Number Placeholder 5"/>
          <p:cNvSpPr>
            <a:spLocks noGrp="1"/>
          </p:cNvSpPr>
          <p:nvPr>
            <p:ph type="sldNum" sz="quarter" idx="12"/>
          </p:nvPr>
        </p:nvSpPr>
        <p:spPr/>
        <p:txBody>
          <a:bodyPr/>
          <a:lstStyle/>
          <a:p>
            <a:fld id="{5365A01F-C4C9-40F9-A558-C517A63623A3}" type="slidenum">
              <a:rPr lang="fr-FR" smtClean="0"/>
              <a:pPr/>
              <a:t>‹N°›</a:t>
            </a:fld>
            <a:endParaRPr lang="fr-FR"/>
          </a:p>
        </p:txBody>
      </p:sp>
    </p:spTree>
    <p:extLst>
      <p:ext uri="{BB962C8B-B14F-4D97-AF65-F5344CB8AC3E}">
        <p14:creationId xmlns:p14="http://schemas.microsoft.com/office/powerpoint/2010/main" val="235993173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CCAA97F-23B5-4847-83DE-FF360EB9C55C}" type="datetime1">
              <a:rPr lang="fr-FR" smtClean="0"/>
              <a:t>18/03/2022</a:t>
            </a:fld>
            <a:endParaRPr lang="fr-FR"/>
          </a:p>
        </p:txBody>
      </p:sp>
      <p:sp>
        <p:nvSpPr>
          <p:cNvPr id="5" name="Espace réservé du pied de page 4"/>
          <p:cNvSpPr>
            <a:spLocks noGrp="1"/>
          </p:cNvSpPr>
          <p:nvPr>
            <p:ph type="ftr" sz="quarter" idx="11"/>
          </p:nvPr>
        </p:nvSpPr>
        <p:spPr/>
        <p:txBody>
          <a:bodyPr/>
          <a:lstStyle/>
          <a:p>
            <a:r>
              <a:rPr lang="fr-FR" smtClean="0"/>
              <a:t>pôle maternelle 17 - février 2022</a:t>
            </a:r>
            <a:endParaRPr lang="fr-FR"/>
          </a:p>
        </p:txBody>
      </p:sp>
      <p:sp>
        <p:nvSpPr>
          <p:cNvPr id="6" name="Espace réservé du numéro de diapositive 5"/>
          <p:cNvSpPr>
            <a:spLocks noGrp="1"/>
          </p:cNvSpPr>
          <p:nvPr>
            <p:ph type="sldNum" sz="quarter" idx="12"/>
          </p:nvPr>
        </p:nvSpPr>
        <p:spPr/>
        <p:txBody>
          <a:bodyPr/>
          <a:lstStyle/>
          <a:p>
            <a:fld id="{3A1856DD-88C7-4767-9A33-36F922CC7B1C}" type="slidenum">
              <a:rPr lang="fr-FR" smtClean="0"/>
              <a:t>‹N°›</a:t>
            </a:fld>
            <a:endParaRPr lang="fr-FR"/>
          </a:p>
        </p:txBody>
      </p:sp>
    </p:spTree>
    <p:extLst>
      <p:ext uri="{BB962C8B-B14F-4D97-AF65-F5344CB8AC3E}">
        <p14:creationId xmlns:p14="http://schemas.microsoft.com/office/powerpoint/2010/main" val="2961471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60000"/>
                    <a:lumOff val="40000"/>
                  </a:schemeClr>
                </a:solidFill>
              </a:defRPr>
            </a:lvl1pPr>
          </a:lstStyle>
          <a:p>
            <a:r>
              <a:rPr lang="fr-FR" dirty="0" smtClean="0"/>
              <a:t>Cliquez et modifiez le titre</a:t>
            </a:r>
            <a:endParaRPr dirty="0"/>
          </a:p>
        </p:txBody>
      </p:sp>
      <p:sp>
        <p:nvSpPr>
          <p:cNvPr id="4" name="Content Placeholder 3"/>
          <p:cNvSpPr>
            <a:spLocks noGrp="1"/>
          </p:cNvSpPr>
          <p:nvPr>
            <p:ph sz="half" idx="2"/>
          </p:nvPr>
        </p:nvSpPr>
        <p:spPr>
          <a:xfrm>
            <a:off x="663388" y="2447366"/>
            <a:ext cx="4876800" cy="3678797"/>
          </a:xfrm>
        </p:spPr>
        <p:txBody>
          <a:bodyPr>
            <a:normAutofit/>
          </a:bodyPr>
          <a:lstStyle>
            <a:lvl1pPr>
              <a:buClr>
                <a:schemeClr val="accent2">
                  <a:lumMod val="60000"/>
                  <a:lumOff val="40000"/>
                </a:schemeClr>
              </a:buClr>
              <a:defRPr sz="1800"/>
            </a:lvl1pPr>
            <a:lvl2pPr>
              <a:buClr>
                <a:schemeClr val="accent2">
                  <a:lumMod val="60000"/>
                  <a:lumOff val="40000"/>
                </a:schemeClr>
              </a:buClr>
              <a:defRPr sz="1800"/>
            </a:lvl2pPr>
            <a:lvl3pPr>
              <a:buClr>
                <a:schemeClr val="accent2">
                  <a:lumMod val="60000"/>
                  <a:lumOff val="40000"/>
                </a:schemeClr>
              </a:buClr>
              <a:defRPr sz="1800"/>
            </a:lvl3pPr>
            <a:lvl4pPr>
              <a:buClr>
                <a:schemeClr val="accent2">
                  <a:lumMod val="60000"/>
                  <a:lumOff val="40000"/>
                </a:schemeClr>
              </a:buClr>
              <a:defRPr sz="1800"/>
            </a:lvl4pPr>
            <a:lvl5pPr>
              <a:buClr>
                <a:schemeClr val="accent2">
                  <a:lumMod val="60000"/>
                  <a:lumOff val="40000"/>
                </a:schemeClr>
              </a:buClr>
              <a:defRPr sz="1800"/>
            </a:lvl5pPr>
            <a:lvl6pPr>
              <a:defRPr sz="16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dirty="0"/>
          </a:p>
        </p:txBody>
      </p:sp>
      <p:sp>
        <p:nvSpPr>
          <p:cNvPr id="6" name="Content Placeholder 5"/>
          <p:cNvSpPr>
            <a:spLocks noGrp="1"/>
          </p:cNvSpPr>
          <p:nvPr>
            <p:ph sz="quarter" idx="4"/>
          </p:nvPr>
        </p:nvSpPr>
        <p:spPr>
          <a:xfrm>
            <a:off x="5866504" y="2447366"/>
            <a:ext cx="4876800" cy="3678797"/>
          </a:xfrm>
        </p:spPr>
        <p:txBody>
          <a:bodyPr>
            <a:normAutofit/>
          </a:bodyPr>
          <a:lstStyle>
            <a:lvl1pPr>
              <a:buClr>
                <a:schemeClr val="accent2">
                  <a:lumMod val="60000"/>
                  <a:lumOff val="40000"/>
                </a:schemeClr>
              </a:buClr>
              <a:defRPr sz="1800"/>
            </a:lvl1pPr>
            <a:lvl2pPr>
              <a:buClr>
                <a:schemeClr val="accent2">
                  <a:lumMod val="60000"/>
                  <a:lumOff val="40000"/>
                </a:schemeClr>
              </a:buClr>
              <a:defRPr sz="1800"/>
            </a:lvl2pPr>
            <a:lvl3pPr>
              <a:buClr>
                <a:schemeClr val="accent2">
                  <a:lumMod val="60000"/>
                  <a:lumOff val="40000"/>
                </a:schemeClr>
              </a:buClr>
              <a:defRPr sz="1800"/>
            </a:lvl3pPr>
            <a:lvl4pPr>
              <a:buClr>
                <a:schemeClr val="accent2">
                  <a:lumMod val="60000"/>
                  <a:lumOff val="40000"/>
                </a:schemeClr>
              </a:buClr>
              <a:defRPr sz="1800"/>
            </a:lvl4pPr>
            <a:lvl5pPr>
              <a:buClr>
                <a:schemeClr val="accent2">
                  <a:lumMod val="60000"/>
                  <a:lumOff val="40000"/>
                </a:schemeClr>
              </a:buClr>
              <a:defRPr sz="1800"/>
            </a:lvl5pPr>
            <a:lvl6pPr>
              <a:defRPr sz="16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dirty="0"/>
          </a:p>
        </p:txBody>
      </p:sp>
      <p:sp>
        <p:nvSpPr>
          <p:cNvPr id="7" name="Date Placeholder 6"/>
          <p:cNvSpPr>
            <a:spLocks noGrp="1"/>
          </p:cNvSpPr>
          <p:nvPr>
            <p:ph type="dt" sz="half" idx="10"/>
          </p:nvPr>
        </p:nvSpPr>
        <p:spPr/>
        <p:txBody>
          <a:bodyPr/>
          <a:lstStyle/>
          <a:p>
            <a:fld id="{06067B96-0813-4857-921F-3E3F6F473384}" type="datetime1">
              <a:rPr lang="fr-FR" smtClean="0"/>
              <a:t>18/03/2022</a:t>
            </a:fld>
            <a:endParaRPr lang="fr-FR"/>
          </a:p>
        </p:txBody>
      </p:sp>
      <p:sp>
        <p:nvSpPr>
          <p:cNvPr id="8" name="Footer Placeholder 7"/>
          <p:cNvSpPr>
            <a:spLocks noGrp="1"/>
          </p:cNvSpPr>
          <p:nvPr>
            <p:ph type="ftr" sz="quarter" idx="11"/>
          </p:nvPr>
        </p:nvSpPr>
        <p:spPr/>
        <p:txBody>
          <a:bodyPr/>
          <a:lstStyle/>
          <a:p>
            <a:r>
              <a:rPr lang="fr-FR" smtClean="0"/>
              <a:t>pôle maternelle 17 - février 2022</a:t>
            </a:r>
            <a:endParaRPr lang="fr-FR"/>
          </a:p>
        </p:txBody>
      </p:sp>
      <p:sp>
        <p:nvSpPr>
          <p:cNvPr id="9" name="Slide Number Placeholder 8"/>
          <p:cNvSpPr>
            <a:spLocks noGrp="1"/>
          </p:cNvSpPr>
          <p:nvPr>
            <p:ph type="sldNum" sz="quarter" idx="12"/>
          </p:nvPr>
        </p:nvSpPr>
        <p:spPr/>
        <p:txBody>
          <a:bodyPr/>
          <a:lstStyle/>
          <a:p>
            <a:fld id="{5365A01F-C4C9-40F9-A558-C517A63623A3}" type="slidenum">
              <a:rPr lang="fr-FR" smtClean="0"/>
              <a:pPr/>
              <a:t>‹N°›</a:t>
            </a:fld>
            <a:endParaRPr lang="fr-FR"/>
          </a:p>
        </p:txBody>
      </p:sp>
      <p:sp>
        <p:nvSpPr>
          <p:cNvPr id="3" name="Text Placeholder 2"/>
          <p:cNvSpPr>
            <a:spLocks noGrp="1"/>
          </p:cNvSpPr>
          <p:nvPr>
            <p:ph type="body" idx="1"/>
          </p:nvPr>
        </p:nvSpPr>
        <p:spPr>
          <a:xfrm>
            <a:off x="663388" y="2070848"/>
            <a:ext cx="48768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5" name="Text Placeholder 4"/>
          <p:cNvSpPr>
            <a:spLocks noGrp="1"/>
          </p:cNvSpPr>
          <p:nvPr>
            <p:ph type="body" sz="quarter" idx="3"/>
          </p:nvPr>
        </p:nvSpPr>
        <p:spPr>
          <a:xfrm>
            <a:off x="5866504" y="2070848"/>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Tree>
    <p:extLst>
      <p:ext uri="{BB962C8B-B14F-4D97-AF65-F5344CB8AC3E}">
        <p14:creationId xmlns:p14="http://schemas.microsoft.com/office/powerpoint/2010/main" val="265332262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8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60000"/>
                    <a:lumOff val="40000"/>
                  </a:schemeClr>
                </a:solidFill>
              </a:defRPr>
            </a:lvl1pPr>
          </a:lstStyle>
          <a:p>
            <a:r>
              <a:rPr lang="fr-FR" dirty="0" smtClean="0"/>
              <a:t>Cliquez et modifiez le titre</a:t>
            </a:r>
            <a:endParaRPr dirty="0"/>
          </a:p>
        </p:txBody>
      </p:sp>
      <p:sp>
        <p:nvSpPr>
          <p:cNvPr id="3" name="Content Placeholder 2"/>
          <p:cNvSpPr>
            <a:spLocks noGrp="1"/>
          </p:cNvSpPr>
          <p:nvPr>
            <p:ph idx="1"/>
          </p:nvPr>
        </p:nvSpPr>
        <p:spPr>
          <a:xfrm>
            <a:off x="664633" y="1981201"/>
            <a:ext cx="10093015" cy="4144963"/>
          </a:xfrm>
        </p:spPr>
        <p:txBody>
          <a:bodyPr/>
          <a:lstStyle>
            <a:lvl1pPr>
              <a:buClr>
                <a:schemeClr val="accent2">
                  <a:lumMod val="60000"/>
                  <a:lumOff val="40000"/>
                </a:schemeClr>
              </a:buClr>
              <a:defRPr/>
            </a:lvl1pPr>
            <a:lvl2pPr>
              <a:buClr>
                <a:schemeClr val="accent2">
                  <a:lumMod val="60000"/>
                  <a:lumOff val="40000"/>
                </a:schemeClr>
              </a:buClr>
              <a:defRPr/>
            </a:lvl2pPr>
            <a:lvl3pPr>
              <a:buClr>
                <a:schemeClr val="accent2">
                  <a:lumMod val="60000"/>
                  <a:lumOff val="40000"/>
                </a:schemeClr>
              </a:buClr>
              <a:defRPr/>
            </a:lvl3pPr>
            <a:lvl4pPr>
              <a:buClr>
                <a:schemeClr val="accent2">
                  <a:lumMod val="60000"/>
                  <a:lumOff val="40000"/>
                </a:schemeClr>
              </a:buClr>
              <a:defRPr/>
            </a:lvl4pPr>
            <a:lvl5pPr>
              <a:buClr>
                <a:schemeClr val="accent2">
                  <a:lumMod val="60000"/>
                  <a:lumOff val="40000"/>
                </a:schemeClr>
              </a:buClr>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dirty="0"/>
          </a:p>
        </p:txBody>
      </p:sp>
      <p:sp>
        <p:nvSpPr>
          <p:cNvPr id="4" name="Date Placeholder 3"/>
          <p:cNvSpPr>
            <a:spLocks noGrp="1"/>
          </p:cNvSpPr>
          <p:nvPr>
            <p:ph type="dt" sz="half" idx="10"/>
          </p:nvPr>
        </p:nvSpPr>
        <p:spPr/>
        <p:txBody>
          <a:bodyPr/>
          <a:lstStyle/>
          <a:p>
            <a:fld id="{848B5B47-2E11-46C9-8AA3-3C55DC7A69C8}" type="datetime1">
              <a:rPr lang="fr-FR" smtClean="0"/>
              <a:t>18/03/2022</a:t>
            </a:fld>
            <a:endParaRPr lang="fr-FR"/>
          </a:p>
        </p:txBody>
      </p:sp>
      <p:sp>
        <p:nvSpPr>
          <p:cNvPr id="5" name="Footer Placeholder 4"/>
          <p:cNvSpPr>
            <a:spLocks noGrp="1"/>
          </p:cNvSpPr>
          <p:nvPr>
            <p:ph type="ftr" sz="quarter" idx="11"/>
          </p:nvPr>
        </p:nvSpPr>
        <p:spPr/>
        <p:txBody>
          <a:bodyPr/>
          <a:lstStyle/>
          <a:p>
            <a:r>
              <a:rPr lang="fr-FR" smtClean="0"/>
              <a:t>pôle maternelle 17 - février 2022</a:t>
            </a:r>
            <a:endParaRPr lang="fr-FR"/>
          </a:p>
        </p:txBody>
      </p:sp>
      <p:sp>
        <p:nvSpPr>
          <p:cNvPr id="6" name="Slide Number Placeholder 5"/>
          <p:cNvSpPr>
            <a:spLocks noGrp="1"/>
          </p:cNvSpPr>
          <p:nvPr>
            <p:ph type="sldNum" sz="quarter" idx="12"/>
          </p:nvPr>
        </p:nvSpPr>
        <p:spPr/>
        <p:txBody>
          <a:bodyPr/>
          <a:lstStyle/>
          <a:p>
            <a:fld id="{5365A01F-C4C9-40F9-A558-C517A63623A3}" type="slidenum">
              <a:rPr lang="fr-FR" smtClean="0"/>
              <a:pPr/>
              <a:t>‹N°›</a:t>
            </a:fld>
            <a:endParaRPr lang="fr-FR"/>
          </a:p>
        </p:txBody>
      </p:sp>
    </p:spTree>
    <p:extLst>
      <p:ext uri="{BB962C8B-B14F-4D97-AF65-F5344CB8AC3E}">
        <p14:creationId xmlns:p14="http://schemas.microsoft.com/office/powerpoint/2010/main" val="134397996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9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60000"/>
                    <a:lumOff val="40000"/>
                  </a:schemeClr>
                </a:solidFill>
              </a:defRPr>
            </a:lvl1pPr>
          </a:lstStyle>
          <a:p>
            <a:r>
              <a:rPr lang="fr-FR" dirty="0" smtClean="0"/>
              <a:t>Cliquez et modifiez le titre</a:t>
            </a:r>
            <a:endParaRPr dirty="0"/>
          </a:p>
        </p:txBody>
      </p:sp>
      <p:sp>
        <p:nvSpPr>
          <p:cNvPr id="3" name="Content Placeholder 2"/>
          <p:cNvSpPr>
            <a:spLocks noGrp="1"/>
          </p:cNvSpPr>
          <p:nvPr>
            <p:ph idx="1"/>
          </p:nvPr>
        </p:nvSpPr>
        <p:spPr>
          <a:xfrm>
            <a:off x="664633" y="1981201"/>
            <a:ext cx="10093015" cy="4144963"/>
          </a:xfrm>
        </p:spPr>
        <p:txBody>
          <a:bodyPr/>
          <a:lstStyle>
            <a:lvl1pPr>
              <a:buClr>
                <a:schemeClr val="accent4">
                  <a:lumMod val="60000"/>
                  <a:lumOff val="40000"/>
                </a:schemeClr>
              </a:buClr>
              <a:defRPr/>
            </a:lvl1pPr>
            <a:lvl2pPr>
              <a:buClr>
                <a:schemeClr val="accent4">
                  <a:lumMod val="60000"/>
                  <a:lumOff val="40000"/>
                </a:schemeClr>
              </a:buClr>
              <a:defRPr/>
            </a:lvl2pPr>
            <a:lvl3pPr>
              <a:buClr>
                <a:schemeClr val="accent4">
                  <a:lumMod val="60000"/>
                  <a:lumOff val="40000"/>
                </a:schemeClr>
              </a:buClr>
              <a:defRPr/>
            </a:lvl3pPr>
            <a:lvl4pPr>
              <a:buClr>
                <a:schemeClr val="accent4">
                  <a:lumMod val="60000"/>
                  <a:lumOff val="40000"/>
                </a:schemeClr>
              </a:buClr>
              <a:defRPr/>
            </a:lvl4pPr>
            <a:lvl5pPr>
              <a:buClr>
                <a:schemeClr val="accent4">
                  <a:lumMod val="60000"/>
                  <a:lumOff val="40000"/>
                </a:schemeClr>
              </a:buClr>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dirty="0"/>
          </a:p>
        </p:txBody>
      </p:sp>
      <p:sp>
        <p:nvSpPr>
          <p:cNvPr id="4" name="Date Placeholder 3"/>
          <p:cNvSpPr>
            <a:spLocks noGrp="1"/>
          </p:cNvSpPr>
          <p:nvPr>
            <p:ph type="dt" sz="half" idx="10"/>
          </p:nvPr>
        </p:nvSpPr>
        <p:spPr/>
        <p:txBody>
          <a:bodyPr/>
          <a:lstStyle/>
          <a:p>
            <a:fld id="{9AE8F898-462A-43F3-B811-76F2D7CB0350}" type="datetime1">
              <a:rPr lang="fr-FR" smtClean="0"/>
              <a:t>18/03/2022</a:t>
            </a:fld>
            <a:endParaRPr lang="fr-FR"/>
          </a:p>
        </p:txBody>
      </p:sp>
      <p:sp>
        <p:nvSpPr>
          <p:cNvPr id="5" name="Footer Placeholder 4"/>
          <p:cNvSpPr>
            <a:spLocks noGrp="1"/>
          </p:cNvSpPr>
          <p:nvPr>
            <p:ph type="ftr" sz="quarter" idx="11"/>
          </p:nvPr>
        </p:nvSpPr>
        <p:spPr/>
        <p:txBody>
          <a:bodyPr/>
          <a:lstStyle/>
          <a:p>
            <a:r>
              <a:rPr lang="fr-FR" smtClean="0"/>
              <a:t>pôle maternelle 17 - février 2022</a:t>
            </a:r>
            <a:endParaRPr lang="fr-FR"/>
          </a:p>
        </p:txBody>
      </p:sp>
      <p:sp>
        <p:nvSpPr>
          <p:cNvPr id="6" name="Slide Number Placeholder 5"/>
          <p:cNvSpPr>
            <a:spLocks noGrp="1"/>
          </p:cNvSpPr>
          <p:nvPr>
            <p:ph type="sldNum" sz="quarter" idx="12"/>
          </p:nvPr>
        </p:nvSpPr>
        <p:spPr/>
        <p:txBody>
          <a:bodyPr/>
          <a:lstStyle/>
          <a:p>
            <a:fld id="{5365A01F-C4C9-40F9-A558-C517A63623A3}" type="slidenum">
              <a:rPr lang="fr-FR" smtClean="0"/>
              <a:pPr/>
              <a:t>‹N°›</a:t>
            </a:fld>
            <a:endParaRPr lang="fr-FR"/>
          </a:p>
        </p:txBody>
      </p:sp>
    </p:spTree>
    <p:extLst>
      <p:ext uri="{BB962C8B-B14F-4D97-AF65-F5344CB8AC3E}">
        <p14:creationId xmlns:p14="http://schemas.microsoft.com/office/powerpoint/2010/main" val="10660197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4FE16A13-7FD3-49CC-91B4-3E62DD097251}" type="datetime1">
              <a:rPr lang="fr-FR" smtClean="0"/>
              <a:t>18/03/2022</a:t>
            </a:fld>
            <a:endParaRPr lang="fr-FR"/>
          </a:p>
        </p:txBody>
      </p:sp>
      <p:sp>
        <p:nvSpPr>
          <p:cNvPr id="5" name="Espace réservé du pied de page 4"/>
          <p:cNvSpPr>
            <a:spLocks noGrp="1"/>
          </p:cNvSpPr>
          <p:nvPr>
            <p:ph type="ftr" sz="quarter" idx="11"/>
          </p:nvPr>
        </p:nvSpPr>
        <p:spPr/>
        <p:txBody>
          <a:bodyPr/>
          <a:lstStyle/>
          <a:p>
            <a:r>
              <a:rPr lang="fr-FR" smtClean="0"/>
              <a:t>pôle maternelle 17 - février 2022</a:t>
            </a:r>
            <a:endParaRPr lang="fr-FR"/>
          </a:p>
        </p:txBody>
      </p:sp>
      <p:sp>
        <p:nvSpPr>
          <p:cNvPr id="6" name="Espace réservé du numéro de diapositive 5"/>
          <p:cNvSpPr>
            <a:spLocks noGrp="1"/>
          </p:cNvSpPr>
          <p:nvPr>
            <p:ph type="sldNum" sz="quarter" idx="12"/>
          </p:nvPr>
        </p:nvSpPr>
        <p:spPr/>
        <p:txBody>
          <a:bodyPr/>
          <a:lstStyle/>
          <a:p>
            <a:fld id="{3A1856DD-88C7-4767-9A33-36F922CC7B1C}" type="slidenum">
              <a:rPr lang="fr-FR" smtClean="0"/>
              <a:t>‹N°›</a:t>
            </a:fld>
            <a:endParaRPr lang="fr-FR"/>
          </a:p>
        </p:txBody>
      </p:sp>
    </p:spTree>
    <p:extLst>
      <p:ext uri="{BB962C8B-B14F-4D97-AF65-F5344CB8AC3E}">
        <p14:creationId xmlns:p14="http://schemas.microsoft.com/office/powerpoint/2010/main" val="1569158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e la date 4"/>
          <p:cNvSpPr>
            <a:spLocks noGrp="1"/>
          </p:cNvSpPr>
          <p:nvPr>
            <p:ph type="dt" sz="half" idx="10"/>
          </p:nvPr>
        </p:nvSpPr>
        <p:spPr/>
        <p:txBody>
          <a:bodyPr/>
          <a:lstStyle/>
          <a:p>
            <a:fld id="{C432FA23-1330-421F-87C8-F9F868EAB3AA}" type="datetime1">
              <a:rPr lang="fr-FR" smtClean="0"/>
              <a:t>18/03/2022</a:t>
            </a:fld>
            <a:endParaRPr lang="fr-FR"/>
          </a:p>
        </p:txBody>
      </p:sp>
      <p:sp>
        <p:nvSpPr>
          <p:cNvPr id="6" name="Espace réservé du pied de page 5"/>
          <p:cNvSpPr>
            <a:spLocks noGrp="1"/>
          </p:cNvSpPr>
          <p:nvPr>
            <p:ph type="ftr" sz="quarter" idx="11"/>
          </p:nvPr>
        </p:nvSpPr>
        <p:spPr/>
        <p:txBody>
          <a:bodyPr/>
          <a:lstStyle/>
          <a:p>
            <a:r>
              <a:rPr lang="fr-FR" smtClean="0"/>
              <a:t>pôle maternelle 17 - février 2022</a:t>
            </a:r>
            <a:endParaRPr lang="fr-FR"/>
          </a:p>
        </p:txBody>
      </p:sp>
      <p:sp>
        <p:nvSpPr>
          <p:cNvPr id="7" name="Espace réservé du numéro de diapositive 6"/>
          <p:cNvSpPr>
            <a:spLocks noGrp="1"/>
          </p:cNvSpPr>
          <p:nvPr>
            <p:ph type="sldNum" sz="quarter" idx="12"/>
          </p:nvPr>
        </p:nvSpPr>
        <p:spPr/>
        <p:txBody>
          <a:bodyPr/>
          <a:lstStyle/>
          <a:p>
            <a:fld id="{3A1856DD-88C7-4767-9A33-36F922CC7B1C}" type="slidenum">
              <a:rPr lang="fr-FR" smtClean="0"/>
              <a:t>‹N°›</a:t>
            </a:fld>
            <a:endParaRPr lang="fr-FR"/>
          </a:p>
        </p:txBody>
      </p:sp>
      <p:sp>
        <p:nvSpPr>
          <p:cNvPr id="9" name="Espace réservé pour une image  8"/>
          <p:cNvSpPr>
            <a:spLocks noGrp="1"/>
          </p:cNvSpPr>
          <p:nvPr>
            <p:ph type="pic" sz="quarter" idx="13" hasCustomPrompt="1"/>
          </p:nvPr>
        </p:nvSpPr>
        <p:spPr>
          <a:xfrm>
            <a:off x="7985919" y="3065463"/>
            <a:ext cx="3992562" cy="3111500"/>
          </a:xfrm>
        </p:spPr>
        <p:txBody>
          <a:bodyPr/>
          <a:lstStyle>
            <a:lvl1pPr>
              <a:defRPr baseline="0"/>
            </a:lvl1pPr>
          </a:lstStyle>
          <a:p>
            <a:r>
              <a:rPr lang="fr-FR" dirty="0" smtClean="0"/>
              <a:t>Cliquer pour insérer la photo de l’école</a:t>
            </a:r>
            <a:endParaRPr lang="fr-FR" dirty="0"/>
          </a:p>
        </p:txBody>
      </p:sp>
    </p:spTree>
    <p:extLst>
      <p:ext uri="{BB962C8B-B14F-4D97-AF65-F5344CB8AC3E}">
        <p14:creationId xmlns:p14="http://schemas.microsoft.com/office/powerpoint/2010/main" val="666205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4D43045-5E32-4A2F-AC10-A182FCB2A573}" type="datetime1">
              <a:rPr lang="fr-FR" smtClean="0"/>
              <a:t>18/03/2022</a:t>
            </a:fld>
            <a:endParaRPr lang="fr-FR"/>
          </a:p>
        </p:txBody>
      </p:sp>
      <p:sp>
        <p:nvSpPr>
          <p:cNvPr id="8" name="Espace réservé du pied de page 7"/>
          <p:cNvSpPr>
            <a:spLocks noGrp="1"/>
          </p:cNvSpPr>
          <p:nvPr>
            <p:ph type="ftr" sz="quarter" idx="11"/>
          </p:nvPr>
        </p:nvSpPr>
        <p:spPr/>
        <p:txBody>
          <a:bodyPr/>
          <a:lstStyle/>
          <a:p>
            <a:r>
              <a:rPr lang="fr-FR" smtClean="0"/>
              <a:t>pôle maternelle 17 - février 2022</a:t>
            </a:r>
            <a:endParaRPr lang="fr-FR"/>
          </a:p>
        </p:txBody>
      </p:sp>
      <p:sp>
        <p:nvSpPr>
          <p:cNvPr id="9" name="Espace réservé du numéro de diapositive 8"/>
          <p:cNvSpPr>
            <a:spLocks noGrp="1"/>
          </p:cNvSpPr>
          <p:nvPr>
            <p:ph type="sldNum" sz="quarter" idx="12"/>
          </p:nvPr>
        </p:nvSpPr>
        <p:spPr/>
        <p:txBody>
          <a:bodyPr/>
          <a:lstStyle/>
          <a:p>
            <a:fld id="{3A1856DD-88C7-4767-9A33-36F922CC7B1C}" type="slidenum">
              <a:rPr lang="fr-FR" smtClean="0"/>
              <a:t>‹N°›</a:t>
            </a:fld>
            <a:endParaRPr lang="fr-FR"/>
          </a:p>
        </p:txBody>
      </p:sp>
    </p:spTree>
    <p:extLst>
      <p:ext uri="{BB962C8B-B14F-4D97-AF65-F5344CB8AC3E}">
        <p14:creationId xmlns:p14="http://schemas.microsoft.com/office/powerpoint/2010/main" val="35912105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8B66089E-35B9-41EF-A027-1E51E4699D3E}" type="datetime1">
              <a:rPr lang="fr-FR" smtClean="0"/>
              <a:t>18/03/2022</a:t>
            </a:fld>
            <a:endParaRPr lang="fr-FR"/>
          </a:p>
        </p:txBody>
      </p:sp>
      <p:sp>
        <p:nvSpPr>
          <p:cNvPr id="4" name="Espace réservé du pied de page 3"/>
          <p:cNvSpPr>
            <a:spLocks noGrp="1"/>
          </p:cNvSpPr>
          <p:nvPr>
            <p:ph type="ftr" sz="quarter" idx="11"/>
          </p:nvPr>
        </p:nvSpPr>
        <p:spPr/>
        <p:txBody>
          <a:bodyPr/>
          <a:lstStyle/>
          <a:p>
            <a:r>
              <a:rPr lang="fr-FR" smtClean="0"/>
              <a:t>pôle maternelle 17 - février 2022</a:t>
            </a:r>
            <a:endParaRPr lang="fr-FR"/>
          </a:p>
        </p:txBody>
      </p:sp>
      <p:sp>
        <p:nvSpPr>
          <p:cNvPr id="5" name="Espace réservé du numéro de diapositive 4"/>
          <p:cNvSpPr>
            <a:spLocks noGrp="1"/>
          </p:cNvSpPr>
          <p:nvPr>
            <p:ph type="sldNum" sz="quarter" idx="12"/>
          </p:nvPr>
        </p:nvSpPr>
        <p:spPr/>
        <p:txBody>
          <a:bodyPr/>
          <a:lstStyle/>
          <a:p>
            <a:fld id="{3A1856DD-88C7-4767-9A33-36F922CC7B1C}" type="slidenum">
              <a:rPr lang="fr-FR" smtClean="0"/>
              <a:t>‹N°›</a:t>
            </a:fld>
            <a:endParaRPr lang="fr-FR"/>
          </a:p>
        </p:txBody>
      </p:sp>
      <p:sp>
        <p:nvSpPr>
          <p:cNvPr id="7" name="Espace réservé pour une image  6"/>
          <p:cNvSpPr>
            <a:spLocks noGrp="1"/>
          </p:cNvSpPr>
          <p:nvPr>
            <p:ph type="pic" sz="quarter" idx="13" hasCustomPrompt="1"/>
          </p:nvPr>
        </p:nvSpPr>
        <p:spPr>
          <a:xfrm>
            <a:off x="2897745" y="1690688"/>
            <a:ext cx="6555347" cy="4504050"/>
          </a:xfrm>
        </p:spPr>
        <p:txBody>
          <a:bodyPr/>
          <a:lstStyle>
            <a:lvl1pPr marL="0" indent="0">
              <a:buNone/>
              <a:defRPr baseline="0"/>
            </a:lvl1pPr>
          </a:lstStyle>
          <a:p>
            <a:r>
              <a:rPr lang="fr-FR" dirty="0" smtClean="0"/>
              <a:t>Cliquer sur l’icône pour insérer la photo de l’école</a:t>
            </a:r>
            <a:endParaRPr lang="fr-FR" dirty="0"/>
          </a:p>
        </p:txBody>
      </p:sp>
    </p:spTree>
    <p:extLst>
      <p:ext uri="{BB962C8B-B14F-4D97-AF65-F5344CB8AC3E}">
        <p14:creationId xmlns:p14="http://schemas.microsoft.com/office/powerpoint/2010/main" val="5063415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59F5D1-248E-4645-AAC4-E1A8DB64EB67}" type="datetime1">
              <a:rPr lang="fr-FR" smtClean="0"/>
              <a:t>18/03/2022</a:t>
            </a:fld>
            <a:endParaRPr lang="fr-FR"/>
          </a:p>
        </p:txBody>
      </p:sp>
      <p:sp>
        <p:nvSpPr>
          <p:cNvPr id="3" name="Espace réservé du pied de page 2"/>
          <p:cNvSpPr>
            <a:spLocks noGrp="1"/>
          </p:cNvSpPr>
          <p:nvPr>
            <p:ph type="ftr" sz="quarter" idx="11"/>
          </p:nvPr>
        </p:nvSpPr>
        <p:spPr/>
        <p:txBody>
          <a:bodyPr/>
          <a:lstStyle/>
          <a:p>
            <a:r>
              <a:rPr lang="fr-FR" smtClean="0"/>
              <a:t>pôle maternelle 17 - février 2022</a:t>
            </a:r>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‹N°›</a:t>
            </a:fld>
            <a:endParaRPr lang="fr-FR"/>
          </a:p>
        </p:txBody>
      </p:sp>
    </p:spTree>
    <p:extLst>
      <p:ext uri="{BB962C8B-B14F-4D97-AF65-F5344CB8AC3E}">
        <p14:creationId xmlns:p14="http://schemas.microsoft.com/office/powerpoint/2010/main" val="1900779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0D0D78B-3AC8-456A-9BC0-AC6DB916988B}" type="datetime1">
              <a:rPr lang="fr-FR" smtClean="0"/>
              <a:t>18/03/2022</a:t>
            </a:fld>
            <a:endParaRPr lang="fr-FR"/>
          </a:p>
        </p:txBody>
      </p:sp>
      <p:sp>
        <p:nvSpPr>
          <p:cNvPr id="6" name="Espace réservé du pied de page 5"/>
          <p:cNvSpPr>
            <a:spLocks noGrp="1"/>
          </p:cNvSpPr>
          <p:nvPr>
            <p:ph type="ftr" sz="quarter" idx="11"/>
          </p:nvPr>
        </p:nvSpPr>
        <p:spPr/>
        <p:txBody>
          <a:bodyPr/>
          <a:lstStyle/>
          <a:p>
            <a:r>
              <a:rPr lang="fr-FR" smtClean="0"/>
              <a:t>pôle maternelle 17 - février 2022</a:t>
            </a:r>
            <a:endParaRPr lang="fr-FR"/>
          </a:p>
        </p:txBody>
      </p:sp>
      <p:sp>
        <p:nvSpPr>
          <p:cNvPr id="7" name="Espace réservé du numéro de diapositive 6"/>
          <p:cNvSpPr>
            <a:spLocks noGrp="1"/>
          </p:cNvSpPr>
          <p:nvPr>
            <p:ph type="sldNum" sz="quarter" idx="12"/>
          </p:nvPr>
        </p:nvSpPr>
        <p:spPr/>
        <p:txBody>
          <a:bodyPr/>
          <a:lstStyle/>
          <a:p>
            <a:fld id="{3A1856DD-88C7-4767-9A33-36F922CC7B1C}" type="slidenum">
              <a:rPr lang="fr-FR" smtClean="0"/>
              <a:t>‹N°›</a:t>
            </a:fld>
            <a:endParaRPr lang="fr-FR"/>
          </a:p>
        </p:txBody>
      </p:sp>
    </p:spTree>
    <p:extLst>
      <p:ext uri="{BB962C8B-B14F-4D97-AF65-F5344CB8AC3E}">
        <p14:creationId xmlns:p14="http://schemas.microsoft.com/office/powerpoint/2010/main" val="1089887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6AF74A17-6D8D-49C9-88D3-C91E13A0DA0B}" type="datetime1">
              <a:rPr lang="fr-FR" smtClean="0"/>
              <a:t>18/03/2022</a:t>
            </a:fld>
            <a:endParaRPr lang="fr-FR"/>
          </a:p>
        </p:txBody>
      </p:sp>
      <p:sp>
        <p:nvSpPr>
          <p:cNvPr id="6" name="Espace réservé du pied de page 5"/>
          <p:cNvSpPr>
            <a:spLocks noGrp="1"/>
          </p:cNvSpPr>
          <p:nvPr>
            <p:ph type="ftr" sz="quarter" idx="11"/>
          </p:nvPr>
        </p:nvSpPr>
        <p:spPr/>
        <p:txBody>
          <a:bodyPr/>
          <a:lstStyle/>
          <a:p>
            <a:r>
              <a:rPr lang="fr-FR" smtClean="0"/>
              <a:t>pôle maternelle 17 - février 2022</a:t>
            </a:r>
            <a:endParaRPr lang="fr-FR"/>
          </a:p>
        </p:txBody>
      </p:sp>
      <p:sp>
        <p:nvSpPr>
          <p:cNvPr id="7" name="Espace réservé du numéro de diapositive 6"/>
          <p:cNvSpPr>
            <a:spLocks noGrp="1"/>
          </p:cNvSpPr>
          <p:nvPr>
            <p:ph type="sldNum" sz="quarter" idx="12"/>
          </p:nvPr>
        </p:nvSpPr>
        <p:spPr/>
        <p:txBody>
          <a:bodyPr/>
          <a:lstStyle/>
          <a:p>
            <a:fld id="{3A1856DD-88C7-4767-9A33-36F922CC7B1C}" type="slidenum">
              <a:rPr lang="fr-FR" smtClean="0"/>
              <a:t>‹N°›</a:t>
            </a:fld>
            <a:endParaRPr lang="fr-FR"/>
          </a:p>
        </p:txBody>
      </p:sp>
    </p:spTree>
    <p:extLst>
      <p:ext uri="{BB962C8B-B14F-4D97-AF65-F5344CB8AC3E}">
        <p14:creationId xmlns:p14="http://schemas.microsoft.com/office/powerpoint/2010/main" val="2664271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lin ang="2700000" scaled="1"/>
          <a:tileRect/>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7AD893-1A2A-4407-98BF-C235EB91997A}" type="datetime1">
              <a:rPr lang="fr-FR" smtClean="0"/>
              <a:t>18/03/2022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pôle maternelle 17 - février 2022</a:t>
            </a:r>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856DD-88C7-4767-9A33-36F922CC7B1C}" type="slidenum">
              <a:rPr lang="fr-FR" smtClean="0"/>
              <a:t>‹N°›</a:t>
            </a:fld>
            <a:endParaRPr lang="fr-FR"/>
          </a:p>
        </p:txBody>
      </p:sp>
    </p:spTree>
    <p:extLst>
      <p:ext uri="{BB962C8B-B14F-4D97-AF65-F5344CB8AC3E}">
        <p14:creationId xmlns:p14="http://schemas.microsoft.com/office/powerpoint/2010/main" val="378548325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5" r:id="rId20"/>
    <p:sldLayoutId id="2147483686" r:id="rId21"/>
    <p:sldLayoutId id="2147483688" r:id="rId22"/>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maternelles21.ac-dijon.fr/spip.php?article198"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blogs17.ac-poitiers.fr/ienana/ien.ana.17@ac-poitiers.fr" TargetMode="External"/><Relationship Id="rId5" Type="http://schemas.openxmlformats.org/officeDocument/2006/relationships/hyperlink" Target="mailto:ien.ana.17@ac-poitiers.fr" TargetMode="Externa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anwjIazw8B4"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hyperlink" Target="https://www.education.gouv.fr/la-loi-pour-une-ecole-de-la-confiance-5474"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 Id="rId9" Type="http://schemas.openxmlformats.org/officeDocument/2006/relationships/hyperlink" Target="http://maternelles21.ac-dijon.fr/spip.php?article198"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hyperlink" Target="http://maternelles21.ac-dijon.fr/spip.php?article198"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hyperlink" Target="http://maternelles21.ac-dijon.fr/spip.php?article198" TargetMode="External"/><Relationship Id="rId5" Type="http://schemas.openxmlformats.org/officeDocument/2006/relationships/image" Target="../media/image51.JP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png"/><Relationship Id="rId7" Type="http://schemas.openxmlformats.org/officeDocument/2006/relationships/image" Target="../media/image56.jpg"/><Relationship Id="rId12" Type="http://schemas.openxmlformats.org/officeDocument/2006/relationships/hyperlink" Target="http://maternelles21.ac-dijon.fr/spip.php?article198" TargetMode="External"/><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55.png"/><Relationship Id="rId11" Type="http://schemas.openxmlformats.org/officeDocument/2006/relationships/image" Target="../media/image60.jp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jpeg"/></Relationships>
</file>

<file path=ppt/slides/_rels/slide26.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1.png"/><Relationship Id="rId7" Type="http://schemas.openxmlformats.org/officeDocument/2006/relationships/image" Target="../media/image64.jp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63.jpg"/><Relationship Id="rId11" Type="http://schemas.openxmlformats.org/officeDocument/2006/relationships/hyperlink" Target="http://maternelles21.ac-dijon.fr/spip.php?article198" TargetMode="External"/><Relationship Id="rId5" Type="http://schemas.openxmlformats.org/officeDocument/2006/relationships/image" Target="../media/image56.jpg"/><Relationship Id="rId10" Type="http://schemas.openxmlformats.org/officeDocument/2006/relationships/image" Target="../media/image67.jpg"/><Relationship Id="rId4" Type="http://schemas.openxmlformats.org/officeDocument/2006/relationships/image" Target="../media/image62.png"/><Relationship Id="rId9" Type="http://schemas.openxmlformats.org/officeDocument/2006/relationships/image" Target="../media/image66.jpeg"/></Relationships>
</file>

<file path=ppt/slides/_rels/slide27.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68.png"/><Relationship Id="rId7" Type="http://schemas.openxmlformats.org/officeDocument/2006/relationships/image" Target="../media/image72.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1.jpg"/><Relationship Id="rId11" Type="http://schemas.openxmlformats.org/officeDocument/2006/relationships/hyperlink" Target="http://maternelles21.ac-dijon.fr/spip.php?article198" TargetMode="External"/><Relationship Id="rId5" Type="http://schemas.openxmlformats.org/officeDocument/2006/relationships/image" Target="../media/image70.jpg"/><Relationship Id="rId10" Type="http://schemas.openxmlformats.org/officeDocument/2006/relationships/image" Target="../media/image75.jpeg"/><Relationship Id="rId4" Type="http://schemas.openxmlformats.org/officeDocument/2006/relationships/image" Target="../media/image69.jpg"/><Relationship Id="rId9"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hyperlink" Target="http://maternelles21.ac-dijon.fr/spip.php?article198" TargetMode="External"/><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hyperlink" Target="http://maternelles21.ac-dijon.fr/spip.php?article198" TargetMode="External"/><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hyperlink" Target="http://maternelles21.ac-dijon.fr/spip.php?article198" TargetMode="External"/><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image" Target="../media/image82.jpg"/><Relationship Id="rId7" Type="http://schemas.openxmlformats.org/officeDocument/2006/relationships/image" Target="../media/image86.jpg"/><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image" Target="../media/image85.jpg"/><Relationship Id="rId5" Type="http://schemas.openxmlformats.org/officeDocument/2006/relationships/image" Target="../media/image84.jpg"/><Relationship Id="rId10" Type="http://schemas.openxmlformats.org/officeDocument/2006/relationships/hyperlink" Target="http://maternelles21.ac-dijon.fr/spip.php?article198" TargetMode="External"/><Relationship Id="rId4" Type="http://schemas.openxmlformats.org/officeDocument/2006/relationships/image" Target="../media/image83.jpg"/><Relationship Id="rId9"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hyperlink" Target="http://maternelles21.ac-dijon.fr/spip.php?article198"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thereseandthekids.ch/lesacabisous/" TargetMode="External"/><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openxmlformats.org/officeDocument/2006/relationships/hyperlink" Target="http://maternelles21.ac-dijon.fr/spip.php?article198"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maternelles21.ac-dijon.fr/spip.php?article198" TargetMode="External"/><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hyperlink" Target="http://maternelles21.ac-dijon.fr/spip.php?article198"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mallettedesparents.education.gouv.fr/parents/ID160/regles-d-hygiene-et-bilan-de-sante-a-l-ecole-primaire" TargetMode="External"/><Relationship Id="rId13" Type="http://schemas.openxmlformats.org/officeDocument/2006/relationships/image" Target="../media/image92.png"/><Relationship Id="rId3" Type="http://schemas.openxmlformats.org/officeDocument/2006/relationships/hyperlink" Target="https://www.fno-prevention-orthophonie.fr/langage-oral/ressources/video-et-si-on-lisait/" TargetMode="External"/><Relationship Id="rId7" Type="http://schemas.openxmlformats.org/officeDocument/2006/relationships/image" Target="../media/image91.png"/><Relationship Id="rId12" Type="http://schemas.openxmlformats.org/officeDocument/2006/relationships/hyperlink" Target="https://www.youtube.com/watch?v=Qf1J9T9PGuQ&amp;t=71s"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hyperlink" Target="https://mallettedesparents.education.gouv.fr/parents/ID129/presentation-de-l-ecole-maternelle" TargetMode="External"/><Relationship Id="rId11" Type="http://schemas.openxmlformats.org/officeDocument/2006/relationships/hyperlink" Target="https://www.youtube.com/watch?time_continue=71&amp;v=Qf1J9T9PGuQ&amp;feature=emb_logo" TargetMode="External"/><Relationship Id="rId5" Type="http://schemas.openxmlformats.org/officeDocument/2006/relationships/hyperlink" Target="https://solidarites-sante.gouv.fr/prevention-en-sante/preserver-sa-sante/vaccination/vaccins-obligatoires/article/vaccinations-obligatoires-ce-qui-change-au-1er-juin-2018" TargetMode="External"/><Relationship Id="rId10" Type="http://schemas.openxmlformats.org/officeDocument/2006/relationships/hyperlink" Target="http://mallettedesparents.education.gouv.fr/parents/ID145/la-place-de-l-alimentation-dans-l-apprentissage" TargetMode="External"/><Relationship Id="rId4" Type="http://schemas.openxmlformats.org/officeDocument/2006/relationships/hyperlink" Target="https://cache.media.eduscol.education.fr/file/guide_pratique_directeurs_d_ecole/40/7/Guide_direction_ecole_3_fiche_inscription_et_admission_360407.pdf" TargetMode="External"/><Relationship Id="rId9" Type="http://schemas.openxmlformats.org/officeDocument/2006/relationships/hyperlink" Target="http://mallettedesparents.education.gouv.fr/parents/ID181/les-bienfaits-du-sommeil-pour-les-enfants"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drive.google.com/file/d/1VOkiJ0maLcaI9m3U5xNPpolSNbhvicRe/view?usp=sharing" TargetMode="External"/><Relationship Id="rId13" Type="http://schemas.openxmlformats.org/officeDocument/2006/relationships/image" Target="../media/image96.png"/><Relationship Id="rId3" Type="http://schemas.openxmlformats.org/officeDocument/2006/relationships/hyperlink" Target="https://www.intra.ac-poitiers.fr/mes-rubriques/amenagement-du-temps-petite-section-2021-2022-299771.kjsp?RH=1260799538373" TargetMode="External"/><Relationship Id="rId7" Type="http://schemas.openxmlformats.org/officeDocument/2006/relationships/hyperlink" Target="https://www.onisep.fr/Parents/L-Ecole-expliquee-aux-parents-en-video/La-mission-de-l-Ecole" TargetMode="External"/><Relationship Id="rId12"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https://docs.google.com/document/d/1KJ6PpKjzULI6EiCXriolrtoHI8kyS44L/edit?usp=sharing&amp;ouid=111439590408959498164&amp;rtpof=true&amp;sd=true" TargetMode="External"/><Relationship Id="rId11" Type="http://schemas.openxmlformats.org/officeDocument/2006/relationships/image" Target="../media/image94.png"/><Relationship Id="rId5" Type="http://schemas.openxmlformats.org/officeDocument/2006/relationships/hyperlink" Target="https://docs.google.com/document/d/14D5lR81e7gIrHIXgLY3UHV5_MFVt9jVy/edit?usp=sharing&amp;ouid=111439590408959498164&amp;rtpof=true&amp;sd=true" TargetMode="External"/><Relationship Id="rId10" Type="http://schemas.openxmlformats.org/officeDocument/2006/relationships/image" Target="../media/image93.png"/><Relationship Id="rId4" Type="http://schemas.openxmlformats.org/officeDocument/2006/relationships/hyperlink" Target="https://docs.google.com/document/d/1QnQrwHBWAVXJskFuQjFXxbIJQnTwi99b/edit?usp=sharing&amp;ouid=111439590408959498164&amp;rtpof=true&amp;sd=true" TargetMode="External"/><Relationship Id="rId9" Type="http://schemas.openxmlformats.org/officeDocument/2006/relationships/hyperlink" Target="https://www.onisep.fr/Parents/L-Ecole-expliquee-aux-parents-en-video/L-organisation-de-la-vie-a-l-ecol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VAwQCCX5UQE"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hyperlink" Target="http://blogs17.ac-poitiers.fr/polematernelle17/files/2022/02/Liste-dalbums-rentr&#233;e-PS_p&#244;le-mat-17.pdf" TargetMode="External"/><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069780"/>
          </a:xfrm>
          <a:solidFill>
            <a:schemeClr val="accent1">
              <a:lumMod val="40000"/>
              <a:lumOff val="60000"/>
            </a:schemeClr>
          </a:solidFill>
          <a:ln w="28575"/>
        </p:spPr>
        <p:style>
          <a:lnRef idx="2">
            <a:schemeClr val="accent1"/>
          </a:lnRef>
          <a:fillRef idx="1">
            <a:schemeClr val="lt1"/>
          </a:fillRef>
          <a:effectRef idx="0">
            <a:schemeClr val="accent1"/>
          </a:effectRef>
          <a:fontRef idx="minor">
            <a:schemeClr val="dk1"/>
          </a:fontRef>
        </p:style>
        <p:txBody>
          <a:bodyPr>
            <a:normAutofit/>
          </a:bodyPr>
          <a:lstStyle/>
          <a:p>
            <a:r>
              <a:rPr lang="fr-FR" dirty="0" smtClean="0">
                <a:solidFill>
                  <a:srgbClr val="DF51CE"/>
                </a:solidFill>
              </a:rPr>
              <a:t>Bienvenue à l’école …(nom de l’école)…….</a:t>
            </a:r>
            <a:endParaRPr lang="fr-FR" dirty="0">
              <a:solidFill>
                <a:srgbClr val="DF51CE"/>
              </a:solidFill>
            </a:endParaRPr>
          </a:p>
        </p:txBody>
      </p:sp>
      <p:sp>
        <p:nvSpPr>
          <p:cNvPr id="5" name="Espace réservé pour une image  4"/>
          <p:cNvSpPr>
            <a:spLocks noGrp="1"/>
          </p:cNvSpPr>
          <p:nvPr>
            <p:ph type="pic" sz="quarter" idx="13"/>
          </p:nvPr>
        </p:nvSpPr>
        <p:spPr>
          <a:xfrm>
            <a:off x="5740591" y="1957974"/>
            <a:ext cx="5613209" cy="3992660"/>
          </a:xfrm>
        </p:spPr>
      </p:sp>
      <p:pic>
        <p:nvPicPr>
          <p:cNvPr id="1026" name="Picture 2" descr="istockphoto-487669765-612x612"/>
          <p:cNvPicPr>
            <a:picLocks noChangeAspect="1" noChangeArrowheads="1"/>
          </p:cNvPicPr>
          <p:nvPr/>
        </p:nvPicPr>
        <p:blipFill>
          <a:blip r:embed="rId3">
            <a:extLst>
              <a:ext uri="{28A0092B-C50C-407E-A947-70E740481C1C}">
                <a14:useLocalDpi xmlns:a14="http://schemas.microsoft.com/office/drawing/2010/main" val="0"/>
              </a:ext>
            </a:extLst>
          </a:blip>
          <a:srcRect t="28354"/>
          <a:stretch>
            <a:fillRect/>
          </a:stretch>
        </p:blipFill>
        <p:spPr bwMode="auto">
          <a:xfrm>
            <a:off x="431972" y="2729132"/>
            <a:ext cx="4873454" cy="2261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3474721" y="6473702"/>
            <a:ext cx="6091310" cy="369332"/>
          </a:xfrm>
          <a:prstGeom prst="rect">
            <a:avLst/>
          </a:prstGeom>
          <a:noFill/>
        </p:spPr>
        <p:txBody>
          <a:bodyPr wrap="square" rtlCol="0">
            <a:spAutoFit/>
          </a:bodyPr>
          <a:lstStyle/>
          <a:p>
            <a:r>
              <a:rPr lang="fr-FR" i="1" dirty="0" smtClean="0"/>
              <a:t>Diaporama inspiré du </a:t>
            </a:r>
            <a:r>
              <a:rPr lang="fr-FR" i="1" dirty="0" smtClean="0">
                <a:hlinkClick r:id="rId4"/>
              </a:rPr>
              <a:t>diaporama de la mission maternelle 21</a:t>
            </a:r>
            <a:endParaRPr lang="fr-FR" i="1" dirty="0"/>
          </a:p>
        </p:txBody>
      </p:sp>
      <p:sp>
        <p:nvSpPr>
          <p:cNvPr id="3" name="Espace réservé du pied de page 2"/>
          <p:cNvSpPr>
            <a:spLocks noGrp="1"/>
          </p:cNvSpPr>
          <p:nvPr>
            <p:ph type="ftr" sz="quarter" idx="11"/>
          </p:nvPr>
        </p:nvSpPr>
        <p:spPr/>
        <p:txBody>
          <a:bodyPr/>
          <a:lstStyle/>
          <a:p>
            <a:r>
              <a:rPr lang="fr-FR" smtClean="0"/>
              <a:t>pôle maternelle 17 - février 2022</a:t>
            </a:r>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1</a:t>
            </a:fld>
            <a:endParaRPr lang="fr-FR"/>
          </a:p>
        </p:txBody>
      </p:sp>
    </p:spTree>
    <p:extLst>
      <p:ext uri="{BB962C8B-B14F-4D97-AF65-F5344CB8AC3E}">
        <p14:creationId xmlns:p14="http://schemas.microsoft.com/office/powerpoint/2010/main" val="7163924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3"/>
          <p:cNvSpPr txBox="1">
            <a:spLocks/>
          </p:cNvSpPr>
          <p:nvPr/>
        </p:nvSpPr>
        <p:spPr>
          <a:xfrm>
            <a:off x="1675723" y="1733628"/>
            <a:ext cx="4288979" cy="4353346"/>
          </a:xfrm>
          <a:prstGeom prst="rect">
            <a:avLst/>
          </a:prstGeom>
          <a:ln w="6350">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dirty="0" smtClean="0"/>
          </a:p>
          <a:p>
            <a:pPr marL="0" indent="0">
              <a:buFont typeface="Arial" panose="020B0604020202020204" pitchFamily="34" charset="0"/>
              <a:buNone/>
            </a:pPr>
            <a:endParaRPr lang="fr-FR" dirty="0" smtClean="0"/>
          </a:p>
          <a:p>
            <a:endParaRPr lang="fr-FR" dirty="0" smtClean="0"/>
          </a:p>
          <a:p>
            <a:pPr marL="0" indent="0">
              <a:buNone/>
            </a:pPr>
            <a:endParaRPr lang="fr-FR" dirty="0" smtClean="0"/>
          </a:p>
          <a:p>
            <a:r>
              <a:rPr lang="fr-FR" dirty="0" smtClean="0"/>
              <a:t>Les programmes</a:t>
            </a:r>
          </a:p>
          <a:p>
            <a:r>
              <a:rPr lang="fr-FR" dirty="0" smtClean="0"/>
              <a:t>Le personnel enseignant (dont le RASED), les AVS</a:t>
            </a:r>
          </a:p>
          <a:p>
            <a:r>
              <a:rPr lang="fr-FR" dirty="0" smtClean="0"/>
              <a:t>Le temps scolaire</a:t>
            </a:r>
            <a:endParaRPr lang="fr-FR" dirty="0"/>
          </a:p>
        </p:txBody>
      </p:sp>
      <p:sp>
        <p:nvSpPr>
          <p:cNvPr id="5" name="Espace réservé du texte 2"/>
          <p:cNvSpPr txBox="1">
            <a:spLocks/>
          </p:cNvSpPr>
          <p:nvPr/>
        </p:nvSpPr>
        <p:spPr>
          <a:xfrm>
            <a:off x="3694808" y="915328"/>
            <a:ext cx="5383877" cy="639151"/>
          </a:xfrm>
          <a:prstGeom prst="rect">
            <a:avLst/>
          </a:prstGeom>
          <a:ln w="28575">
            <a:solidFill>
              <a:srgbClr val="FF53F3"/>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200" b="1" dirty="0" smtClean="0">
                <a:solidFill>
                  <a:srgbClr val="FF53F3"/>
                </a:solidFill>
              </a:rPr>
              <a:t>L’Education </a:t>
            </a:r>
            <a:r>
              <a:rPr lang="fr-FR" sz="3200" b="1" dirty="0">
                <a:solidFill>
                  <a:srgbClr val="FF53F3"/>
                </a:solidFill>
              </a:rPr>
              <a:t>N</a:t>
            </a:r>
            <a:r>
              <a:rPr lang="fr-FR" sz="3200" b="1" dirty="0" smtClean="0">
                <a:solidFill>
                  <a:srgbClr val="FF53F3"/>
                </a:solidFill>
              </a:rPr>
              <a:t>ationale (L’Etat)</a:t>
            </a:r>
            <a:endParaRPr lang="fr-FR" sz="3200" b="1" dirty="0">
              <a:solidFill>
                <a:srgbClr val="FF53F3"/>
              </a:solidFill>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7799" y="1904163"/>
            <a:ext cx="1340492" cy="1050052"/>
          </a:xfrm>
          <a:prstGeom prst="rect">
            <a:avLst/>
          </a:prstGeom>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8422" y="1904163"/>
            <a:ext cx="1235998" cy="1050052"/>
          </a:xfrm>
          <a:prstGeom prst="rect">
            <a:avLst/>
          </a:prstGeom>
        </p:spPr>
      </p:pic>
      <p:sp>
        <p:nvSpPr>
          <p:cNvPr id="7" name="Rectangle à coins arrondis 6"/>
          <p:cNvSpPr/>
          <p:nvPr/>
        </p:nvSpPr>
        <p:spPr>
          <a:xfrm>
            <a:off x="6358597" y="1733628"/>
            <a:ext cx="5416061" cy="4353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u="sng" dirty="0" smtClean="0"/>
              <a:t>Les coordonnées de notre circonscription :</a:t>
            </a:r>
          </a:p>
          <a:p>
            <a:pPr algn="ctr"/>
            <a:r>
              <a:rPr lang="fr-FR" sz="2400" dirty="0" smtClean="0"/>
              <a:t>Circonscription Aunis Nord Atlantique</a:t>
            </a:r>
          </a:p>
          <a:p>
            <a:pPr algn="ctr"/>
            <a:endParaRPr lang="fr-FR" sz="2400" dirty="0" smtClean="0"/>
          </a:p>
          <a:p>
            <a:r>
              <a:rPr lang="fr-FR" sz="2400" i="1" dirty="0"/>
              <a:t>Inspecteur de l’éducation nationale :</a:t>
            </a:r>
            <a:r>
              <a:rPr lang="fr-FR" sz="2400" dirty="0"/>
              <a:t> </a:t>
            </a:r>
            <a:r>
              <a:rPr lang="fr-FR" sz="2400" b="1" dirty="0">
                <a:hlinkClick r:id="rId5"/>
              </a:rPr>
              <a:t>Philippe BONVARLET</a:t>
            </a:r>
            <a:endParaRPr lang="fr-FR" sz="2400" dirty="0"/>
          </a:p>
          <a:p>
            <a:r>
              <a:rPr lang="fr-FR" sz="2400" i="1" dirty="0"/>
              <a:t>Secrétariat :</a:t>
            </a:r>
            <a:r>
              <a:rPr lang="fr-FR" sz="2400" dirty="0"/>
              <a:t> </a:t>
            </a:r>
            <a:r>
              <a:rPr lang="fr-FR" sz="2400" b="1" dirty="0">
                <a:hlinkClick r:id="rId6"/>
              </a:rPr>
              <a:t>Natalie NAUD</a:t>
            </a:r>
            <a:endParaRPr lang="fr-FR" sz="2400" dirty="0"/>
          </a:p>
          <a:p>
            <a:r>
              <a:rPr lang="fr-FR" sz="2400" dirty="0"/>
              <a:t>Tél : 05.16.52.68.98</a:t>
            </a:r>
          </a:p>
          <a:p>
            <a:r>
              <a:rPr lang="fr-FR" sz="2400" dirty="0"/>
              <a:t>Courriel : </a:t>
            </a:r>
            <a:r>
              <a:rPr lang="fr-FR" sz="2400" dirty="0">
                <a:hlinkClick r:id="rId5"/>
              </a:rPr>
              <a:t>ien.ana.17@ac-poitiers.fr</a:t>
            </a:r>
            <a:endParaRPr lang="fr-FR" sz="2400" dirty="0"/>
          </a:p>
          <a:p>
            <a:pPr algn="ctr"/>
            <a:r>
              <a:rPr lang="fr-FR" dirty="0" smtClean="0"/>
              <a:t> </a:t>
            </a:r>
          </a:p>
          <a:p>
            <a:pPr algn="ctr"/>
            <a:endParaRPr lang="fr-FR" dirty="0"/>
          </a:p>
        </p:txBody>
      </p:sp>
      <p:sp>
        <p:nvSpPr>
          <p:cNvPr id="10" name="Rectangle à coins arrondis 9"/>
          <p:cNvSpPr/>
          <p:nvPr/>
        </p:nvSpPr>
        <p:spPr>
          <a:xfrm>
            <a:off x="5964702" y="182880"/>
            <a:ext cx="5933392" cy="56191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t>2</a:t>
            </a:r>
            <a:r>
              <a:rPr lang="fr-FR" sz="3600" dirty="0" smtClean="0"/>
              <a:t> – La communauté éducative</a:t>
            </a:r>
            <a:endParaRPr lang="fr-FR" sz="3600" dirty="0"/>
          </a:p>
        </p:txBody>
      </p:sp>
      <p:sp>
        <p:nvSpPr>
          <p:cNvPr id="4" name="Espace réservé du pied de page 3"/>
          <p:cNvSpPr>
            <a:spLocks noGrp="1"/>
          </p:cNvSpPr>
          <p:nvPr>
            <p:ph type="ftr" sz="quarter" idx="11"/>
          </p:nvPr>
        </p:nvSpPr>
        <p:spPr/>
        <p:txBody>
          <a:bodyPr/>
          <a:lstStyle/>
          <a:p>
            <a:r>
              <a:rPr lang="fr-FR" smtClean="0"/>
              <a:t>pôle maternelle 17 - février 2022</a:t>
            </a:r>
            <a:endParaRPr lang="fr-FR"/>
          </a:p>
        </p:txBody>
      </p:sp>
      <p:sp>
        <p:nvSpPr>
          <p:cNvPr id="6" name="Espace réservé du numéro de diapositive 5"/>
          <p:cNvSpPr>
            <a:spLocks noGrp="1"/>
          </p:cNvSpPr>
          <p:nvPr>
            <p:ph type="sldNum" sz="quarter" idx="12"/>
          </p:nvPr>
        </p:nvSpPr>
        <p:spPr/>
        <p:txBody>
          <a:bodyPr/>
          <a:lstStyle/>
          <a:p>
            <a:fld id="{3A1856DD-88C7-4767-9A33-36F922CC7B1C}" type="slidenum">
              <a:rPr lang="fr-FR" smtClean="0"/>
              <a:t>10</a:t>
            </a:fld>
            <a:endParaRPr lang="fr-FR"/>
          </a:p>
        </p:txBody>
      </p:sp>
    </p:spTree>
    <p:extLst>
      <p:ext uri="{BB962C8B-B14F-4D97-AF65-F5344CB8AC3E}">
        <p14:creationId xmlns:p14="http://schemas.microsoft.com/office/powerpoint/2010/main" val="29265794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5"/>
          <p:cNvSpPr txBox="1">
            <a:spLocks/>
          </p:cNvSpPr>
          <p:nvPr/>
        </p:nvSpPr>
        <p:spPr>
          <a:xfrm>
            <a:off x="617678" y="1818603"/>
            <a:ext cx="4531096" cy="4667460"/>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smtClean="0"/>
          </a:p>
          <a:p>
            <a:endParaRPr lang="fr-FR" dirty="0" smtClean="0"/>
          </a:p>
          <a:p>
            <a:endParaRPr lang="fr-FR" dirty="0" smtClean="0"/>
          </a:p>
          <a:p>
            <a:r>
              <a:rPr lang="fr-FR" dirty="0" smtClean="0"/>
              <a:t>Les locaux </a:t>
            </a:r>
            <a:r>
              <a:rPr lang="fr-FR" sz="2400" dirty="0" smtClean="0"/>
              <a:t>(construction et entretien)</a:t>
            </a:r>
          </a:p>
          <a:p>
            <a:r>
              <a:rPr lang="fr-FR" dirty="0" smtClean="0"/>
              <a:t>ATSEM, animateurs, agents d’entretien</a:t>
            </a:r>
          </a:p>
          <a:p>
            <a:r>
              <a:rPr lang="fr-FR" dirty="0" smtClean="0"/>
              <a:t>Le hors temps scolaire (restauration, activités périscolaires)</a:t>
            </a:r>
            <a:endParaRPr lang="fr-FR" dirty="0"/>
          </a:p>
        </p:txBody>
      </p:sp>
      <p:sp>
        <p:nvSpPr>
          <p:cNvPr id="6" name="Espace réservé du texte 4"/>
          <p:cNvSpPr txBox="1">
            <a:spLocks/>
          </p:cNvSpPr>
          <p:nvPr/>
        </p:nvSpPr>
        <p:spPr>
          <a:xfrm>
            <a:off x="4135902" y="978585"/>
            <a:ext cx="3440555" cy="654271"/>
          </a:xfrm>
          <a:prstGeom prst="rect">
            <a:avLst/>
          </a:prstGeom>
          <a:ln w="28575">
            <a:solidFill>
              <a:srgbClr val="FF53F3"/>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200" b="1" dirty="0" smtClean="0">
                <a:solidFill>
                  <a:srgbClr val="FF53F3"/>
                </a:solidFill>
              </a:rPr>
              <a:t>La Municipalité</a:t>
            </a:r>
            <a:endParaRPr lang="fr-FR" sz="3200" b="1" dirty="0">
              <a:solidFill>
                <a:srgbClr val="FF53F3"/>
              </a:solidFill>
            </a:endParaRPr>
          </a:p>
        </p:txBody>
      </p:sp>
      <p:sp>
        <p:nvSpPr>
          <p:cNvPr id="17" name="ZoneTexte 16"/>
          <p:cNvSpPr txBox="1"/>
          <p:nvPr/>
        </p:nvSpPr>
        <p:spPr>
          <a:xfrm>
            <a:off x="2132112" y="1833677"/>
            <a:ext cx="1502229" cy="1021556"/>
          </a:xfrm>
          <a:prstGeom prst="wedgeRoundRectCallout">
            <a:avLst/>
          </a:prstGeom>
          <a:solidFill>
            <a:srgbClr val="FFFF00"/>
          </a:solidFill>
          <a:ln>
            <a:noFill/>
          </a:ln>
        </p:spPr>
        <p:txBody>
          <a:bodyPr wrap="square" rtlCol="0">
            <a:spAutoFit/>
          </a:bodyPr>
          <a:lstStyle/>
          <a:p>
            <a:r>
              <a:rPr lang="fr-FR" dirty="0" smtClean="0"/>
              <a:t>Insérer le logo de la municipalité</a:t>
            </a:r>
            <a:endParaRPr lang="fr-FR" dirty="0"/>
          </a:p>
        </p:txBody>
      </p:sp>
      <p:sp>
        <p:nvSpPr>
          <p:cNvPr id="8" name="Rectangle à coins arrondis 7"/>
          <p:cNvSpPr/>
          <p:nvPr/>
        </p:nvSpPr>
        <p:spPr>
          <a:xfrm>
            <a:off x="5680174" y="1975660"/>
            <a:ext cx="6217920" cy="4353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u="sng" dirty="0" smtClean="0"/>
              <a:t>Les coordonnées de la Mairie :</a:t>
            </a:r>
          </a:p>
          <a:p>
            <a:pPr algn="ctr"/>
            <a:endParaRPr lang="fr-FR" dirty="0" smtClean="0"/>
          </a:p>
          <a:p>
            <a:pPr algn="ctr"/>
            <a:endParaRPr lang="fr-FR" dirty="0"/>
          </a:p>
          <a:p>
            <a:pPr algn="ctr"/>
            <a:endParaRPr lang="fr-FR" dirty="0" smtClean="0"/>
          </a:p>
          <a:p>
            <a:pPr algn="ctr"/>
            <a:endParaRPr lang="fr-FR" dirty="0"/>
          </a:p>
          <a:p>
            <a:pPr algn="ctr"/>
            <a:r>
              <a:rPr lang="fr-FR" sz="2800" u="sng" dirty="0"/>
              <a:t>Les coordonnées </a:t>
            </a:r>
            <a:r>
              <a:rPr lang="fr-FR" sz="2800" u="sng" dirty="0" smtClean="0"/>
              <a:t>du centre de loisirs </a:t>
            </a:r>
            <a:r>
              <a:rPr lang="fr-FR" sz="2800" u="sng" dirty="0"/>
              <a:t>:</a:t>
            </a:r>
          </a:p>
          <a:p>
            <a:pPr algn="ctr"/>
            <a:r>
              <a:rPr lang="fr-FR" dirty="0" smtClean="0"/>
              <a:t> </a:t>
            </a:r>
          </a:p>
          <a:p>
            <a:pPr algn="ctr"/>
            <a:endParaRPr lang="fr-FR" dirty="0"/>
          </a:p>
        </p:txBody>
      </p:sp>
      <p:sp>
        <p:nvSpPr>
          <p:cNvPr id="7" name="Rectangle à coins arrondis 6"/>
          <p:cNvSpPr/>
          <p:nvPr/>
        </p:nvSpPr>
        <p:spPr>
          <a:xfrm>
            <a:off x="5964702" y="182880"/>
            <a:ext cx="5933392" cy="56191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t>2</a:t>
            </a:r>
            <a:r>
              <a:rPr lang="fr-FR" sz="3600" dirty="0" smtClean="0"/>
              <a:t> – La communauté éducative</a:t>
            </a:r>
            <a:endParaRPr lang="fr-FR" sz="3600" dirty="0"/>
          </a:p>
        </p:txBody>
      </p:sp>
      <p:sp>
        <p:nvSpPr>
          <p:cNvPr id="2" name="Espace réservé du pied de page 1"/>
          <p:cNvSpPr>
            <a:spLocks noGrp="1"/>
          </p:cNvSpPr>
          <p:nvPr>
            <p:ph type="ftr" sz="quarter" idx="11"/>
          </p:nvPr>
        </p:nvSpPr>
        <p:spPr/>
        <p:txBody>
          <a:bodyPr/>
          <a:lstStyle/>
          <a:p>
            <a:r>
              <a:rPr lang="fr-FR" smtClean="0"/>
              <a:t>pôle maternelle 17 - février 2022</a:t>
            </a:r>
            <a:endParaRPr lang="fr-FR"/>
          </a:p>
        </p:txBody>
      </p:sp>
      <p:sp>
        <p:nvSpPr>
          <p:cNvPr id="3" name="Espace réservé du numéro de diapositive 2"/>
          <p:cNvSpPr>
            <a:spLocks noGrp="1"/>
          </p:cNvSpPr>
          <p:nvPr>
            <p:ph type="sldNum" sz="quarter" idx="12"/>
          </p:nvPr>
        </p:nvSpPr>
        <p:spPr/>
        <p:txBody>
          <a:bodyPr/>
          <a:lstStyle/>
          <a:p>
            <a:fld id="{3A1856DD-88C7-4767-9A33-36F922CC7B1C}" type="slidenum">
              <a:rPr lang="fr-FR" smtClean="0"/>
              <a:t>11</a:t>
            </a:fld>
            <a:endParaRPr lang="fr-FR"/>
          </a:p>
        </p:txBody>
      </p:sp>
    </p:spTree>
    <p:extLst>
      <p:ext uri="{BB962C8B-B14F-4D97-AF65-F5344CB8AC3E}">
        <p14:creationId xmlns:p14="http://schemas.microsoft.com/office/powerpoint/2010/main" val="790750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Espace réservé pour une image  24"/>
          <p:cNvPicPr>
            <a:picLocks noGrp="1" noChangeAspect="1"/>
          </p:cNvPicPr>
          <p:nvPr>
            <p:ph type="pic" sz="quarter" idx="20"/>
          </p:nvPr>
        </p:nvPicPr>
        <p:blipFill>
          <a:blip r:embed="rId3"/>
          <a:srcRect t="148" b="148"/>
          <a:stretch>
            <a:fillRect/>
          </a:stretch>
        </p:blipFill>
        <p:spPr>
          <a:xfrm>
            <a:off x="512722" y="3803029"/>
            <a:ext cx="2937054" cy="2100262"/>
          </a:xfrm>
          <a:prstGeom prst="rect">
            <a:avLst/>
          </a:prstGeom>
        </p:spPr>
      </p:pic>
      <p:sp>
        <p:nvSpPr>
          <p:cNvPr id="7" name="ZoneTexte 6"/>
          <p:cNvSpPr txBox="1"/>
          <p:nvPr/>
        </p:nvSpPr>
        <p:spPr>
          <a:xfrm>
            <a:off x="252983" y="205864"/>
            <a:ext cx="7337060" cy="769441"/>
          </a:xfrm>
          <a:prstGeom prst="rect">
            <a:avLst/>
          </a:prstGeom>
          <a:noFill/>
        </p:spPr>
        <p:txBody>
          <a:bodyPr wrap="square" rtlCol="0">
            <a:spAutoFit/>
          </a:bodyPr>
          <a:lstStyle/>
          <a:p>
            <a:r>
              <a:rPr lang="fr-FR" sz="4400" dirty="0">
                <a:solidFill>
                  <a:srgbClr val="FF53F3"/>
                </a:solidFill>
              </a:rPr>
              <a:t>R</a:t>
            </a:r>
            <a:r>
              <a:rPr lang="fr-FR" sz="4400" dirty="0" smtClean="0">
                <a:solidFill>
                  <a:srgbClr val="FF53F3"/>
                </a:solidFill>
              </a:rPr>
              <a:t>ôle et place de l’</a:t>
            </a:r>
            <a:r>
              <a:rPr lang="fr-FR" sz="4400" dirty="0" err="1" smtClean="0">
                <a:solidFill>
                  <a:srgbClr val="FF53F3"/>
                </a:solidFill>
              </a:rPr>
              <a:t>Atsem</a:t>
            </a:r>
            <a:endParaRPr lang="fr-FR" sz="4400" dirty="0">
              <a:solidFill>
                <a:srgbClr val="FF53F3"/>
              </a:solidFill>
            </a:endParaRPr>
          </a:p>
        </p:txBody>
      </p:sp>
      <p:pic>
        <p:nvPicPr>
          <p:cNvPr id="21" name="Espace réservé pour une image  20"/>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23182" b="23182"/>
          <a:stretch>
            <a:fillRect/>
          </a:stretch>
        </p:blipFill>
        <p:spPr/>
      </p:pic>
      <p:pic>
        <p:nvPicPr>
          <p:cNvPr id="2" name="Espace réservé pour une image  1"/>
          <p:cNvPicPr>
            <a:picLocks noGrp="1" noChangeAspect="1"/>
          </p:cNvPicPr>
          <p:nvPr>
            <p:ph type="pic" sz="quarter" idx="19"/>
          </p:nvPr>
        </p:nvPicPr>
        <p:blipFill>
          <a:blip r:embed="rId5" cstate="print">
            <a:extLst>
              <a:ext uri="{28A0092B-C50C-407E-A947-70E740481C1C}">
                <a14:useLocalDpi xmlns:a14="http://schemas.microsoft.com/office/drawing/2010/main" val="0"/>
              </a:ext>
            </a:extLst>
          </a:blip>
          <a:srcRect t="23182" b="23182"/>
          <a:stretch>
            <a:fillRect/>
          </a:stretch>
        </p:blipFill>
        <p:spPr>
          <a:xfrm>
            <a:off x="3808030" y="3855062"/>
            <a:ext cx="2937054" cy="2100262"/>
          </a:xfrm>
        </p:spPr>
      </p:pic>
      <p:pic>
        <p:nvPicPr>
          <p:cNvPr id="22" name="Espace réservé pour une image  21"/>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t="23182" b="23182"/>
          <a:stretch>
            <a:fillRect/>
          </a:stretch>
        </p:blipFill>
        <p:spPr>
          <a:xfrm>
            <a:off x="7461592" y="3855061"/>
            <a:ext cx="2936875" cy="2100263"/>
          </a:xfrm>
        </p:spPr>
      </p:pic>
      <p:sp>
        <p:nvSpPr>
          <p:cNvPr id="16" name="ZoneTexte 15"/>
          <p:cNvSpPr txBox="1"/>
          <p:nvPr/>
        </p:nvSpPr>
        <p:spPr>
          <a:xfrm>
            <a:off x="6925383" y="5995351"/>
            <a:ext cx="4009292" cy="646331"/>
          </a:xfrm>
          <a:prstGeom prst="rect">
            <a:avLst/>
          </a:prstGeom>
          <a:noFill/>
        </p:spPr>
        <p:txBody>
          <a:bodyPr wrap="square" rtlCol="0">
            <a:spAutoFit/>
          </a:bodyPr>
          <a:lstStyle/>
          <a:p>
            <a:pPr algn="ctr"/>
            <a:r>
              <a:rPr lang="fr-FR" b="1" dirty="0" smtClean="0"/>
              <a:t>ACCOMPAGNER / </a:t>
            </a:r>
          </a:p>
          <a:p>
            <a:pPr algn="ctr"/>
            <a:r>
              <a:rPr lang="fr-FR" b="1" dirty="0" smtClean="0"/>
              <a:t>Rendre AUTONOME mais en SÉCURITÉ</a:t>
            </a:r>
            <a:endParaRPr lang="fr-FR" b="1" dirty="0"/>
          </a:p>
        </p:txBody>
      </p:sp>
      <p:sp>
        <p:nvSpPr>
          <p:cNvPr id="17" name="ZoneTexte 16"/>
          <p:cNvSpPr txBox="1"/>
          <p:nvPr/>
        </p:nvSpPr>
        <p:spPr>
          <a:xfrm>
            <a:off x="644346" y="3116558"/>
            <a:ext cx="3030583" cy="369332"/>
          </a:xfrm>
          <a:prstGeom prst="rect">
            <a:avLst/>
          </a:prstGeom>
          <a:noFill/>
        </p:spPr>
        <p:txBody>
          <a:bodyPr wrap="square" rtlCol="0">
            <a:spAutoFit/>
          </a:bodyPr>
          <a:lstStyle/>
          <a:p>
            <a:pPr algn="ctr"/>
            <a:r>
              <a:rPr lang="fr-FR" b="1" dirty="0" smtClean="0"/>
              <a:t>RASSURER</a:t>
            </a:r>
            <a:endParaRPr lang="fr-FR" b="1" dirty="0"/>
          </a:p>
        </p:txBody>
      </p:sp>
      <p:sp>
        <p:nvSpPr>
          <p:cNvPr id="18" name="ZoneTexte 17"/>
          <p:cNvSpPr txBox="1"/>
          <p:nvPr/>
        </p:nvSpPr>
        <p:spPr>
          <a:xfrm>
            <a:off x="3778934" y="6078820"/>
            <a:ext cx="3030583" cy="369332"/>
          </a:xfrm>
          <a:prstGeom prst="rect">
            <a:avLst/>
          </a:prstGeom>
          <a:noFill/>
        </p:spPr>
        <p:txBody>
          <a:bodyPr wrap="square" rtlCol="0">
            <a:spAutoFit/>
          </a:bodyPr>
          <a:lstStyle/>
          <a:p>
            <a:pPr algn="ctr"/>
            <a:r>
              <a:rPr lang="fr-FR" b="1" dirty="0" smtClean="0"/>
              <a:t>MONTRER, AIDER</a:t>
            </a:r>
            <a:endParaRPr lang="fr-FR" b="1" dirty="0"/>
          </a:p>
        </p:txBody>
      </p:sp>
      <p:sp>
        <p:nvSpPr>
          <p:cNvPr id="19" name="ZoneTexte 18"/>
          <p:cNvSpPr txBox="1"/>
          <p:nvPr/>
        </p:nvSpPr>
        <p:spPr>
          <a:xfrm>
            <a:off x="113260" y="5985694"/>
            <a:ext cx="3735977" cy="646331"/>
          </a:xfrm>
          <a:prstGeom prst="rect">
            <a:avLst/>
          </a:prstGeom>
          <a:noFill/>
        </p:spPr>
        <p:txBody>
          <a:bodyPr wrap="square" rtlCol="0">
            <a:spAutoFit/>
          </a:bodyPr>
          <a:lstStyle/>
          <a:p>
            <a:pPr algn="ctr"/>
            <a:r>
              <a:rPr lang="fr-FR" b="1" dirty="0" smtClean="0"/>
              <a:t>Tracer, découper, emballer, scotcher, préparer, trier, rafistoler…</a:t>
            </a:r>
            <a:endParaRPr lang="fr-FR" b="1" dirty="0"/>
          </a:p>
        </p:txBody>
      </p:sp>
      <p:sp>
        <p:nvSpPr>
          <p:cNvPr id="20" name="ZoneTexte 19"/>
          <p:cNvSpPr txBox="1"/>
          <p:nvPr/>
        </p:nvSpPr>
        <p:spPr>
          <a:xfrm>
            <a:off x="4559460" y="3085235"/>
            <a:ext cx="3030583" cy="646331"/>
          </a:xfrm>
          <a:prstGeom prst="rect">
            <a:avLst/>
          </a:prstGeom>
          <a:noFill/>
        </p:spPr>
        <p:txBody>
          <a:bodyPr wrap="square" rtlCol="0">
            <a:spAutoFit/>
          </a:bodyPr>
          <a:lstStyle/>
          <a:p>
            <a:pPr algn="ctr"/>
            <a:r>
              <a:rPr lang="fr-FR" b="1" dirty="0" smtClean="0"/>
              <a:t>AIDER à chausser, habiller, déshabiller, laver, changer…</a:t>
            </a:r>
            <a:endParaRPr lang="fr-FR" b="1" dirty="0"/>
          </a:p>
        </p:txBody>
      </p:sp>
      <p:pic>
        <p:nvPicPr>
          <p:cNvPr id="5" name="Espace réservé pour une image  4"/>
          <p:cNvPicPr>
            <a:picLocks noGrp="1" noChangeAspect="1"/>
          </p:cNvPicPr>
          <p:nvPr>
            <p:ph type="pic" sz="quarter" idx="18"/>
          </p:nvPr>
        </p:nvPicPr>
        <p:blipFill>
          <a:blip r:embed="rId7" cstate="print">
            <a:extLst>
              <a:ext uri="{28A0092B-C50C-407E-A947-70E740481C1C}">
                <a14:useLocalDpi xmlns:a14="http://schemas.microsoft.com/office/drawing/2010/main" val="0"/>
              </a:ext>
            </a:extLst>
          </a:blip>
          <a:srcRect t="2324" b="2324"/>
          <a:stretch>
            <a:fillRect/>
          </a:stretch>
        </p:blipFill>
        <p:spPr>
          <a:xfrm>
            <a:off x="4627473" y="953834"/>
            <a:ext cx="2937054" cy="2100262"/>
          </a:xfrm>
        </p:spPr>
      </p:pic>
      <p:sp>
        <p:nvSpPr>
          <p:cNvPr id="15" name="Rectangle à coins arrondis 14"/>
          <p:cNvSpPr/>
          <p:nvPr/>
        </p:nvSpPr>
        <p:spPr>
          <a:xfrm>
            <a:off x="7981406" y="953004"/>
            <a:ext cx="3700186" cy="638211"/>
          </a:xfrm>
          <a:prstGeom prst="round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Fonction éducative</a:t>
            </a:r>
            <a:endParaRPr lang="fr-FR" sz="3200" dirty="0"/>
          </a:p>
        </p:txBody>
      </p:sp>
      <p:sp>
        <p:nvSpPr>
          <p:cNvPr id="23" name="Rectangle à coins arrondis 22"/>
          <p:cNvSpPr/>
          <p:nvPr/>
        </p:nvSpPr>
        <p:spPr>
          <a:xfrm>
            <a:off x="7991001" y="2786688"/>
            <a:ext cx="3690591" cy="907939"/>
          </a:xfrm>
          <a:prstGeom prst="round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Fonction d’entretien du matériel</a:t>
            </a:r>
            <a:endParaRPr lang="fr-FR" sz="3200" dirty="0"/>
          </a:p>
        </p:txBody>
      </p:sp>
      <p:sp>
        <p:nvSpPr>
          <p:cNvPr id="24" name="Rectangle à coins arrondis 23"/>
          <p:cNvSpPr/>
          <p:nvPr/>
        </p:nvSpPr>
        <p:spPr>
          <a:xfrm>
            <a:off x="8005629" y="1714710"/>
            <a:ext cx="3675963" cy="979744"/>
          </a:xfrm>
          <a:prstGeom prst="round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Fonction d’aide pédagogique</a:t>
            </a:r>
            <a:endParaRPr lang="fr-FR" sz="3200" dirty="0"/>
          </a:p>
        </p:txBody>
      </p:sp>
      <p:sp>
        <p:nvSpPr>
          <p:cNvPr id="26" name="Rectangle à coins arrondis 25"/>
          <p:cNvSpPr/>
          <p:nvPr/>
        </p:nvSpPr>
        <p:spPr>
          <a:xfrm>
            <a:off x="5964702" y="182880"/>
            <a:ext cx="5933392" cy="56191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t>2</a:t>
            </a:r>
            <a:r>
              <a:rPr lang="fr-FR" sz="3600" dirty="0" smtClean="0"/>
              <a:t> – La communauté éducative</a:t>
            </a:r>
            <a:endParaRPr lang="fr-FR" sz="3600" dirty="0"/>
          </a:p>
        </p:txBody>
      </p:sp>
      <p:sp>
        <p:nvSpPr>
          <p:cNvPr id="3" name="Espace réservé du pied de page 2"/>
          <p:cNvSpPr>
            <a:spLocks noGrp="1"/>
          </p:cNvSpPr>
          <p:nvPr>
            <p:ph type="ftr" sz="quarter" idx="11"/>
          </p:nvPr>
        </p:nvSpPr>
        <p:spPr/>
        <p:txBody>
          <a:bodyPr/>
          <a:lstStyle/>
          <a:p>
            <a:r>
              <a:rPr lang="fr-FR" smtClean="0"/>
              <a:t>pôle maternelle 17 - février 2022</a:t>
            </a:r>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12</a:t>
            </a:fld>
            <a:endParaRPr lang="fr-FR"/>
          </a:p>
        </p:txBody>
      </p:sp>
    </p:spTree>
    <p:extLst>
      <p:ext uri="{BB962C8B-B14F-4D97-AF65-F5344CB8AC3E}">
        <p14:creationId xmlns:p14="http://schemas.microsoft.com/office/powerpoint/2010/main" val="31887704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52983" y="182880"/>
            <a:ext cx="3196793" cy="769441"/>
          </a:xfrm>
          <a:prstGeom prst="rect">
            <a:avLst/>
          </a:prstGeom>
          <a:noFill/>
        </p:spPr>
        <p:txBody>
          <a:bodyPr wrap="square" rtlCol="0">
            <a:spAutoFit/>
          </a:bodyPr>
          <a:lstStyle/>
          <a:p>
            <a:r>
              <a:rPr lang="fr-FR" sz="4400" dirty="0" smtClean="0">
                <a:solidFill>
                  <a:srgbClr val="FF53F3"/>
                </a:solidFill>
              </a:rPr>
              <a:t>L’enseignant</a:t>
            </a:r>
            <a:endParaRPr lang="fr-FR" sz="4400" dirty="0">
              <a:solidFill>
                <a:srgbClr val="FF53F3"/>
              </a:solidFill>
            </a:endParaRPr>
          </a:p>
        </p:txBody>
      </p:sp>
      <p:sp>
        <p:nvSpPr>
          <p:cNvPr id="15" name="Rectangle à coins arrondis 14"/>
          <p:cNvSpPr/>
          <p:nvPr/>
        </p:nvSpPr>
        <p:spPr>
          <a:xfrm>
            <a:off x="8777806" y="1009603"/>
            <a:ext cx="3305336" cy="1046803"/>
          </a:xfrm>
          <a:prstGeom prst="round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Accueillir </a:t>
            </a:r>
          </a:p>
          <a:p>
            <a:pPr algn="ctr"/>
            <a:r>
              <a:rPr lang="fr-FR" sz="2200" dirty="0" smtClean="0"/>
              <a:t>les enfants et leur famille</a:t>
            </a:r>
            <a:endParaRPr lang="fr-FR" sz="2200" dirty="0"/>
          </a:p>
        </p:txBody>
      </p:sp>
      <p:sp>
        <p:nvSpPr>
          <p:cNvPr id="23" name="Rectangle à coins arrondis 22"/>
          <p:cNvSpPr/>
          <p:nvPr/>
        </p:nvSpPr>
        <p:spPr>
          <a:xfrm>
            <a:off x="8777806" y="3495100"/>
            <a:ext cx="3305335" cy="2971015"/>
          </a:xfrm>
          <a:prstGeom prst="round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Enseigner </a:t>
            </a:r>
          </a:p>
          <a:p>
            <a:pPr algn="ctr"/>
            <a:r>
              <a:rPr lang="fr-FR" sz="2200" dirty="0" smtClean="0"/>
              <a:t>pour développer tous les potentiels de l’enfant</a:t>
            </a:r>
          </a:p>
          <a:p>
            <a:pPr algn="ctr"/>
            <a:r>
              <a:rPr lang="fr-FR" sz="2200" dirty="0" smtClean="0">
                <a:solidFill>
                  <a:schemeClr val="tx1"/>
                </a:solidFill>
              </a:rPr>
              <a:t>L’enseignant programme les apprentissages sur l’année et les organise sur la journée (ateliers, activités)</a:t>
            </a:r>
            <a:endParaRPr lang="fr-FR" sz="2200" dirty="0">
              <a:solidFill>
                <a:schemeClr val="tx1"/>
              </a:solidFill>
            </a:endParaRPr>
          </a:p>
        </p:txBody>
      </p:sp>
      <p:sp>
        <p:nvSpPr>
          <p:cNvPr id="24" name="Rectangle à coins arrondis 23"/>
          <p:cNvSpPr/>
          <p:nvPr/>
        </p:nvSpPr>
        <p:spPr>
          <a:xfrm>
            <a:off x="8777806" y="2291543"/>
            <a:ext cx="3305335" cy="938747"/>
          </a:xfrm>
          <a:prstGeom prst="round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Eduquer</a:t>
            </a:r>
            <a:endParaRPr lang="fr-FR" sz="2400" dirty="0"/>
          </a:p>
          <a:p>
            <a:pPr algn="ctr"/>
            <a:r>
              <a:rPr lang="fr-FR" sz="2200" dirty="0" smtClean="0"/>
              <a:t>dans un cadre bienveillant</a:t>
            </a:r>
            <a:endParaRPr lang="fr-FR" sz="2200" dirty="0"/>
          </a:p>
        </p:txBody>
      </p:sp>
      <p:sp>
        <p:nvSpPr>
          <p:cNvPr id="26" name="Rectangle à coins arrondis 25"/>
          <p:cNvSpPr/>
          <p:nvPr/>
        </p:nvSpPr>
        <p:spPr>
          <a:xfrm>
            <a:off x="5964702" y="182880"/>
            <a:ext cx="5933392" cy="56191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t>2</a:t>
            </a:r>
            <a:r>
              <a:rPr lang="fr-FR" sz="3600" dirty="0" smtClean="0"/>
              <a:t> – La communauté éducative</a:t>
            </a:r>
            <a:endParaRPr lang="fr-FR" sz="3600" dirty="0"/>
          </a:p>
        </p:txBody>
      </p:sp>
      <p:pic>
        <p:nvPicPr>
          <p:cNvPr id="27" name="Image 26"/>
          <p:cNvPicPr>
            <a:picLocks noChangeAspect="1"/>
          </p:cNvPicPr>
          <p:nvPr/>
        </p:nvPicPr>
        <p:blipFill>
          <a:blip r:embed="rId3"/>
          <a:stretch>
            <a:fillRect/>
          </a:stretch>
        </p:blipFill>
        <p:spPr>
          <a:xfrm>
            <a:off x="366619" y="845427"/>
            <a:ext cx="8297552" cy="5921133"/>
          </a:xfrm>
          <a:prstGeom prst="rect">
            <a:avLst/>
          </a:prstGeom>
        </p:spPr>
      </p:pic>
      <p:sp>
        <p:nvSpPr>
          <p:cNvPr id="2" name="Espace réservé du pied de page 1"/>
          <p:cNvSpPr>
            <a:spLocks noGrp="1"/>
          </p:cNvSpPr>
          <p:nvPr>
            <p:ph type="ftr" sz="quarter" idx="11"/>
          </p:nvPr>
        </p:nvSpPr>
        <p:spPr/>
        <p:txBody>
          <a:bodyPr/>
          <a:lstStyle/>
          <a:p>
            <a:r>
              <a:rPr lang="fr-FR" smtClean="0"/>
              <a:t>pôle maternelle 17 - février 2022</a:t>
            </a:r>
            <a:endParaRPr lang="fr-FR"/>
          </a:p>
        </p:txBody>
      </p:sp>
      <p:sp>
        <p:nvSpPr>
          <p:cNvPr id="3" name="Espace réservé du numéro de diapositive 2"/>
          <p:cNvSpPr>
            <a:spLocks noGrp="1"/>
          </p:cNvSpPr>
          <p:nvPr>
            <p:ph type="sldNum" sz="quarter" idx="12"/>
          </p:nvPr>
        </p:nvSpPr>
        <p:spPr/>
        <p:txBody>
          <a:bodyPr/>
          <a:lstStyle/>
          <a:p>
            <a:fld id="{3A1856DD-88C7-4767-9A33-36F922CC7B1C}" type="slidenum">
              <a:rPr lang="fr-FR" smtClean="0"/>
              <a:t>13</a:t>
            </a:fld>
            <a:endParaRPr lang="fr-FR"/>
          </a:p>
        </p:txBody>
      </p:sp>
    </p:spTree>
    <p:extLst>
      <p:ext uri="{BB962C8B-B14F-4D97-AF65-F5344CB8AC3E}">
        <p14:creationId xmlns:p14="http://schemas.microsoft.com/office/powerpoint/2010/main" val="3512870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52983" y="182880"/>
            <a:ext cx="5050537" cy="1446550"/>
          </a:xfrm>
          <a:prstGeom prst="rect">
            <a:avLst/>
          </a:prstGeom>
          <a:noFill/>
          <a:ln w="28575">
            <a:solidFill>
              <a:srgbClr val="FF53F3"/>
            </a:solidFill>
          </a:ln>
        </p:spPr>
        <p:txBody>
          <a:bodyPr wrap="square" rtlCol="0">
            <a:spAutoFit/>
          </a:bodyPr>
          <a:lstStyle/>
          <a:p>
            <a:r>
              <a:rPr lang="fr-FR" sz="4400" dirty="0" smtClean="0">
                <a:solidFill>
                  <a:srgbClr val="FF53F3"/>
                </a:solidFill>
              </a:rPr>
              <a:t>La complémentarité Enseignant - ATSEM</a:t>
            </a:r>
            <a:endParaRPr lang="fr-FR" sz="4400" dirty="0">
              <a:solidFill>
                <a:srgbClr val="FF53F3"/>
              </a:solidFill>
            </a:endParaRPr>
          </a:p>
        </p:txBody>
      </p:sp>
      <p:sp>
        <p:nvSpPr>
          <p:cNvPr id="26" name="Rectangle à coins arrondis 25"/>
          <p:cNvSpPr/>
          <p:nvPr/>
        </p:nvSpPr>
        <p:spPr>
          <a:xfrm>
            <a:off x="5964702" y="182880"/>
            <a:ext cx="5933392" cy="56191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t>2</a:t>
            </a:r>
            <a:r>
              <a:rPr lang="fr-FR" sz="3600" dirty="0" smtClean="0"/>
              <a:t> – La communauté éducative</a:t>
            </a:r>
            <a:endParaRPr lang="fr-FR" sz="3600" dirty="0"/>
          </a:p>
        </p:txBody>
      </p:sp>
      <p:sp>
        <p:nvSpPr>
          <p:cNvPr id="8" name="Espace réservé du contenu 2"/>
          <p:cNvSpPr txBox="1">
            <a:spLocks/>
          </p:cNvSpPr>
          <p:nvPr/>
        </p:nvSpPr>
        <p:spPr>
          <a:xfrm>
            <a:off x="252983" y="1751148"/>
            <a:ext cx="10672354" cy="4714967"/>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fr-FR" altLang="fr-FR" sz="4400" u="sng" dirty="0" smtClean="0"/>
              <a:t>Les gestes professionnels communs </a:t>
            </a:r>
            <a:r>
              <a:rPr lang="fr-FR" altLang="fr-FR" sz="4400" dirty="0" smtClean="0"/>
              <a:t>:</a:t>
            </a:r>
          </a:p>
          <a:p>
            <a:pPr lvl="1">
              <a:lnSpc>
                <a:spcPct val="130000"/>
              </a:lnSpc>
            </a:pPr>
            <a:r>
              <a:rPr lang="fr-FR" altLang="fr-FR" sz="4400" dirty="0" smtClean="0"/>
              <a:t> Priorité au langage</a:t>
            </a:r>
          </a:p>
          <a:p>
            <a:pPr lvl="1">
              <a:lnSpc>
                <a:spcPct val="130000"/>
              </a:lnSpc>
            </a:pPr>
            <a:r>
              <a:rPr lang="fr-FR" altLang="fr-FR" sz="4400" dirty="0" smtClean="0"/>
              <a:t> Continuité éducative (garderie, cantine, …)</a:t>
            </a:r>
          </a:p>
          <a:p>
            <a:pPr lvl="1">
              <a:lnSpc>
                <a:spcPct val="130000"/>
              </a:lnSpc>
            </a:pPr>
            <a:r>
              <a:rPr lang="fr-FR" altLang="fr-FR" sz="4400" dirty="0" smtClean="0"/>
              <a:t> Devenir élève de façon progressive</a:t>
            </a:r>
          </a:p>
          <a:p>
            <a:pPr lvl="1">
              <a:lnSpc>
                <a:spcPct val="130000"/>
              </a:lnSpc>
            </a:pPr>
            <a:r>
              <a:rPr lang="fr-FR" altLang="fr-FR" sz="4400" dirty="0" smtClean="0"/>
              <a:t> </a:t>
            </a:r>
            <a:r>
              <a:rPr lang="fr-FR" altLang="fr-FR" sz="4400" dirty="0"/>
              <a:t>Partager les valeurs de l’école </a:t>
            </a:r>
            <a:r>
              <a:rPr lang="fr-FR" altLang="fr-FR" sz="4400" dirty="0" smtClean="0"/>
              <a:t>Républicaine : </a:t>
            </a:r>
            <a:endParaRPr lang="fr-FR" altLang="fr-FR" sz="4400" dirty="0"/>
          </a:p>
          <a:p>
            <a:pPr lvl="2">
              <a:lnSpc>
                <a:spcPct val="130000"/>
              </a:lnSpc>
              <a:buFont typeface="Wingdings" panose="05000000000000000000" pitchFamily="2" charset="2"/>
              <a:buChar char="ü"/>
            </a:pPr>
            <a:r>
              <a:rPr lang="fr-FR" altLang="fr-FR" sz="4400" dirty="0" smtClean="0"/>
              <a:t> Une école juste, bienveillante et exigeante,</a:t>
            </a:r>
          </a:p>
          <a:p>
            <a:pPr lvl="2">
              <a:lnSpc>
                <a:spcPct val="130000"/>
              </a:lnSpc>
              <a:buFont typeface="Wingdings" panose="05000000000000000000" pitchFamily="2" charset="2"/>
              <a:buChar char="ü"/>
            </a:pPr>
            <a:r>
              <a:rPr lang="fr-FR" altLang="fr-FR" sz="4400" dirty="0" smtClean="0"/>
              <a:t> Une école qui s’adapte aux enfants</a:t>
            </a:r>
          </a:p>
          <a:p>
            <a:pPr lvl="1">
              <a:lnSpc>
                <a:spcPct val="130000"/>
              </a:lnSpc>
            </a:pPr>
            <a:r>
              <a:rPr lang="fr-FR" altLang="fr-FR" sz="4400" dirty="0" smtClean="0"/>
              <a:t> Un dialogue régulier et constructif avec les parents.</a:t>
            </a:r>
          </a:p>
          <a:p>
            <a:pPr lvl="1">
              <a:lnSpc>
                <a:spcPct val="130000"/>
              </a:lnSpc>
            </a:pPr>
            <a:r>
              <a:rPr lang="fr-FR" altLang="fr-FR" sz="4400" dirty="0"/>
              <a:t> Accompagner l’enfant dans les différents lieus de classe</a:t>
            </a:r>
          </a:p>
          <a:p>
            <a:pPr lvl="1">
              <a:lnSpc>
                <a:spcPct val="130000"/>
              </a:lnSpc>
            </a:pPr>
            <a:r>
              <a:rPr lang="fr-FR" altLang="fr-FR" sz="4400" dirty="0"/>
              <a:t> Intervenir côte à côte, </a:t>
            </a:r>
            <a:r>
              <a:rPr lang="fr-FR" altLang="fr-FR" sz="4400" dirty="0" smtClean="0"/>
              <a:t>sur des tâches communes ou en complémentarité</a:t>
            </a:r>
          </a:p>
          <a:p>
            <a:pPr>
              <a:buFont typeface="Wingdings 3" panose="05040102010807070707" pitchFamily="18" charset="2"/>
              <a:buNone/>
            </a:pPr>
            <a:endParaRPr lang="fr-FR" altLang="fr-FR" sz="2400" dirty="0" smtClean="0"/>
          </a:p>
        </p:txBody>
      </p:sp>
      <p:pic>
        <p:nvPicPr>
          <p:cNvPr id="11" name="Image 10"/>
          <p:cNvPicPr>
            <a:picLocks noChangeAspect="1"/>
          </p:cNvPicPr>
          <p:nvPr/>
        </p:nvPicPr>
        <p:blipFill>
          <a:blip r:embed="rId3"/>
          <a:stretch>
            <a:fillRect/>
          </a:stretch>
        </p:blipFill>
        <p:spPr>
          <a:xfrm>
            <a:off x="7175015" y="1122252"/>
            <a:ext cx="4723079" cy="3684879"/>
          </a:xfrm>
          <a:prstGeom prst="rect">
            <a:avLst/>
          </a:prstGeom>
        </p:spPr>
      </p:pic>
      <p:sp>
        <p:nvSpPr>
          <p:cNvPr id="2" name="Espace réservé du pied de page 1"/>
          <p:cNvSpPr>
            <a:spLocks noGrp="1"/>
          </p:cNvSpPr>
          <p:nvPr>
            <p:ph type="ftr" sz="quarter" idx="11"/>
          </p:nvPr>
        </p:nvSpPr>
        <p:spPr/>
        <p:txBody>
          <a:bodyPr/>
          <a:lstStyle/>
          <a:p>
            <a:r>
              <a:rPr lang="fr-FR" smtClean="0"/>
              <a:t>pôle maternelle 17 - février 2022</a:t>
            </a:r>
            <a:endParaRPr lang="fr-FR"/>
          </a:p>
        </p:txBody>
      </p:sp>
      <p:sp>
        <p:nvSpPr>
          <p:cNvPr id="3" name="Espace réservé du numéro de diapositive 2"/>
          <p:cNvSpPr>
            <a:spLocks noGrp="1"/>
          </p:cNvSpPr>
          <p:nvPr>
            <p:ph type="sldNum" sz="quarter" idx="12"/>
          </p:nvPr>
        </p:nvSpPr>
        <p:spPr/>
        <p:txBody>
          <a:bodyPr/>
          <a:lstStyle/>
          <a:p>
            <a:fld id="{3A1856DD-88C7-4767-9A33-36F922CC7B1C}" type="slidenum">
              <a:rPr lang="fr-FR" smtClean="0"/>
              <a:t>14</a:t>
            </a:fld>
            <a:endParaRPr lang="fr-FR"/>
          </a:p>
        </p:txBody>
      </p:sp>
    </p:spTree>
    <p:extLst>
      <p:ext uri="{BB962C8B-B14F-4D97-AF65-F5344CB8AC3E}">
        <p14:creationId xmlns:p14="http://schemas.microsoft.com/office/powerpoint/2010/main" val="33542939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18012" y="293799"/>
            <a:ext cx="7682809" cy="769441"/>
          </a:xfrm>
          <a:prstGeom prst="rect">
            <a:avLst/>
          </a:prstGeom>
          <a:noFill/>
          <a:ln w="28575">
            <a:solidFill>
              <a:srgbClr val="FF53F3"/>
            </a:solidFill>
          </a:ln>
        </p:spPr>
        <p:txBody>
          <a:bodyPr wrap="none" rtlCol="0">
            <a:spAutoFit/>
          </a:bodyPr>
          <a:lstStyle/>
          <a:p>
            <a:r>
              <a:rPr lang="fr-FR" sz="4400" dirty="0" smtClean="0">
                <a:solidFill>
                  <a:srgbClr val="FF53F3"/>
                </a:solidFill>
              </a:rPr>
              <a:t>Les différents temps de la classe</a:t>
            </a:r>
            <a:endParaRPr lang="fr-FR" sz="4400" dirty="0">
              <a:solidFill>
                <a:srgbClr val="FF53F3"/>
              </a:solidFill>
            </a:endParaRPr>
          </a:p>
        </p:txBody>
      </p:sp>
      <p:pic>
        <p:nvPicPr>
          <p:cNvPr id="27" name="Espace réservé pour une image  2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389" r="3389"/>
          <a:stretch>
            <a:fillRect/>
          </a:stretch>
        </p:blipFill>
        <p:spPr>
          <a:xfrm>
            <a:off x="1627188" y="3933825"/>
            <a:ext cx="2936875" cy="2100263"/>
          </a:xfrm>
        </p:spPr>
      </p:pic>
      <p:pic>
        <p:nvPicPr>
          <p:cNvPr id="15" name="Espace réservé pour une image  14"/>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t="722" b="722"/>
          <a:stretch>
            <a:fillRect/>
          </a:stretch>
        </p:blipFill>
        <p:spPr>
          <a:xfrm>
            <a:off x="827088" y="1217613"/>
            <a:ext cx="4589462" cy="2100262"/>
          </a:xfrm>
        </p:spPr>
      </p:pic>
      <p:pic>
        <p:nvPicPr>
          <p:cNvPr id="24" name="Espace réservé pour une image  23"/>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l="3389" r="3389"/>
          <a:stretch>
            <a:fillRect/>
          </a:stretch>
        </p:blipFill>
        <p:spPr>
          <a:xfrm>
            <a:off x="5589588" y="1166813"/>
            <a:ext cx="2936875" cy="2100262"/>
          </a:xfrm>
        </p:spPr>
      </p:pic>
      <p:sp>
        <p:nvSpPr>
          <p:cNvPr id="9" name="ZoneTexte 8"/>
          <p:cNvSpPr txBox="1"/>
          <p:nvPr/>
        </p:nvSpPr>
        <p:spPr>
          <a:xfrm>
            <a:off x="1672156" y="3286262"/>
            <a:ext cx="1554479" cy="461665"/>
          </a:xfrm>
          <a:prstGeom prst="rect">
            <a:avLst/>
          </a:prstGeom>
          <a:noFill/>
        </p:spPr>
        <p:txBody>
          <a:bodyPr wrap="square" rtlCol="0">
            <a:spAutoFit/>
          </a:bodyPr>
          <a:lstStyle/>
          <a:p>
            <a:r>
              <a:rPr lang="fr-FR" sz="2400" b="1" dirty="0" smtClean="0"/>
              <a:t>Accueil</a:t>
            </a:r>
            <a:endParaRPr lang="fr-FR" sz="2400" b="1" dirty="0"/>
          </a:p>
        </p:txBody>
      </p:sp>
      <p:sp>
        <p:nvSpPr>
          <p:cNvPr id="10" name="ZoneTexte 9"/>
          <p:cNvSpPr txBox="1"/>
          <p:nvPr/>
        </p:nvSpPr>
        <p:spPr>
          <a:xfrm>
            <a:off x="2318211" y="6226407"/>
            <a:ext cx="1554479" cy="461665"/>
          </a:xfrm>
          <a:prstGeom prst="rect">
            <a:avLst/>
          </a:prstGeom>
          <a:noFill/>
        </p:spPr>
        <p:txBody>
          <a:bodyPr wrap="square" rtlCol="0">
            <a:spAutoFit/>
          </a:bodyPr>
          <a:lstStyle/>
          <a:p>
            <a:r>
              <a:rPr lang="fr-FR" sz="2400" b="1" dirty="0" smtClean="0"/>
              <a:t>Récréation</a:t>
            </a:r>
            <a:endParaRPr lang="fr-FR" sz="2400" b="1" dirty="0"/>
          </a:p>
        </p:txBody>
      </p:sp>
      <p:sp>
        <p:nvSpPr>
          <p:cNvPr id="11" name="ZoneTexte 10"/>
          <p:cNvSpPr txBox="1"/>
          <p:nvPr/>
        </p:nvSpPr>
        <p:spPr>
          <a:xfrm>
            <a:off x="6459028" y="6226406"/>
            <a:ext cx="5036286" cy="461665"/>
          </a:xfrm>
          <a:prstGeom prst="rect">
            <a:avLst/>
          </a:prstGeom>
          <a:noFill/>
        </p:spPr>
        <p:txBody>
          <a:bodyPr wrap="square" rtlCol="0">
            <a:spAutoFit/>
          </a:bodyPr>
          <a:lstStyle/>
          <a:p>
            <a:r>
              <a:rPr lang="fr-FR" sz="2400" b="1" dirty="0" smtClean="0"/>
              <a:t>Apprentissages individuels, en groupe </a:t>
            </a:r>
            <a:endParaRPr lang="fr-FR" sz="2400" b="1" dirty="0"/>
          </a:p>
        </p:txBody>
      </p:sp>
      <p:sp>
        <p:nvSpPr>
          <p:cNvPr id="12" name="ZoneTexte 11"/>
          <p:cNvSpPr txBox="1"/>
          <p:nvPr/>
        </p:nvSpPr>
        <p:spPr>
          <a:xfrm>
            <a:off x="8869090" y="3275512"/>
            <a:ext cx="2875426" cy="461665"/>
          </a:xfrm>
          <a:prstGeom prst="rect">
            <a:avLst/>
          </a:prstGeom>
          <a:noFill/>
        </p:spPr>
        <p:txBody>
          <a:bodyPr wrap="square" rtlCol="0">
            <a:spAutoFit/>
          </a:bodyPr>
          <a:lstStyle/>
          <a:p>
            <a:r>
              <a:rPr lang="fr-FR" sz="2400" b="1" dirty="0" smtClean="0"/>
              <a:t>Activités physiques</a:t>
            </a:r>
            <a:endParaRPr lang="fr-FR" sz="2400" b="1" dirty="0"/>
          </a:p>
        </p:txBody>
      </p:sp>
      <p:sp>
        <p:nvSpPr>
          <p:cNvPr id="13" name="ZoneTexte 12"/>
          <p:cNvSpPr txBox="1"/>
          <p:nvPr/>
        </p:nvSpPr>
        <p:spPr>
          <a:xfrm>
            <a:off x="5588883" y="3271673"/>
            <a:ext cx="2764401" cy="461665"/>
          </a:xfrm>
          <a:prstGeom prst="rect">
            <a:avLst/>
          </a:prstGeom>
          <a:noFill/>
        </p:spPr>
        <p:txBody>
          <a:bodyPr wrap="square" rtlCol="0">
            <a:spAutoFit/>
          </a:bodyPr>
          <a:lstStyle/>
          <a:p>
            <a:r>
              <a:rPr lang="fr-FR" sz="2400" b="1" dirty="0" smtClean="0"/>
              <a:t>Activités de langage </a:t>
            </a:r>
            <a:endParaRPr lang="fr-FR" sz="2400" b="1" dirty="0"/>
          </a:p>
        </p:txBody>
      </p:sp>
      <p:pic>
        <p:nvPicPr>
          <p:cNvPr id="26" name="Espace réservé pour une image  25"/>
          <p:cNvPicPr>
            <a:picLocks noGrp="1" noChangeAspect="1"/>
          </p:cNvPicPr>
          <p:nvPr>
            <p:ph type="pic" sz="quarter" idx="18"/>
          </p:nvPr>
        </p:nvPicPr>
        <p:blipFill>
          <a:blip r:embed="rId6">
            <a:extLst>
              <a:ext uri="{28A0092B-C50C-407E-A947-70E740481C1C}">
                <a14:useLocalDpi xmlns:a14="http://schemas.microsoft.com/office/drawing/2010/main" val="0"/>
              </a:ext>
            </a:extLst>
          </a:blip>
          <a:srcRect l="3389" r="3389"/>
          <a:stretch>
            <a:fillRect/>
          </a:stretch>
        </p:blipFill>
        <p:spPr>
          <a:xfrm>
            <a:off x="8883650" y="1092200"/>
            <a:ext cx="2936875" cy="2100263"/>
          </a:xfrm>
        </p:spPr>
      </p:pic>
      <p:pic>
        <p:nvPicPr>
          <p:cNvPr id="25" name="Espace réservé pour une image  24"/>
          <p:cNvPicPr>
            <a:picLocks noGrp="1" noChangeAspect="1"/>
          </p:cNvPicPr>
          <p:nvPr>
            <p:ph type="pic" sz="quarter" idx="17"/>
          </p:nvPr>
        </p:nvPicPr>
        <p:blipFill>
          <a:blip r:embed="rId7">
            <a:extLst>
              <a:ext uri="{28A0092B-C50C-407E-A947-70E740481C1C}">
                <a14:useLocalDpi xmlns:a14="http://schemas.microsoft.com/office/drawing/2010/main" val="0"/>
              </a:ext>
            </a:extLst>
          </a:blip>
          <a:srcRect l="3389" r="3389"/>
          <a:stretch>
            <a:fillRect/>
          </a:stretch>
        </p:blipFill>
        <p:spPr/>
      </p:pic>
      <p:sp>
        <p:nvSpPr>
          <p:cNvPr id="14" name="Rectangle à coins arrondis 13"/>
          <p:cNvSpPr/>
          <p:nvPr/>
        </p:nvSpPr>
        <p:spPr>
          <a:xfrm>
            <a:off x="8644762" y="182880"/>
            <a:ext cx="3253332" cy="56191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t>3</a:t>
            </a:r>
            <a:r>
              <a:rPr lang="fr-FR" sz="3600" dirty="0" smtClean="0"/>
              <a:t> – La journée</a:t>
            </a:r>
            <a:endParaRPr lang="fr-FR" sz="3600" dirty="0"/>
          </a:p>
        </p:txBody>
      </p:sp>
      <p:sp>
        <p:nvSpPr>
          <p:cNvPr id="3" name="Espace réservé du pied de page 2"/>
          <p:cNvSpPr>
            <a:spLocks noGrp="1"/>
          </p:cNvSpPr>
          <p:nvPr>
            <p:ph type="ftr" sz="quarter" idx="11"/>
          </p:nvPr>
        </p:nvSpPr>
        <p:spPr/>
        <p:txBody>
          <a:bodyPr/>
          <a:lstStyle/>
          <a:p>
            <a:r>
              <a:rPr lang="fr-FR" smtClean="0"/>
              <a:t>pôle maternelle 17 - février 2022</a:t>
            </a:r>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15</a:t>
            </a:fld>
            <a:endParaRPr lang="fr-FR"/>
          </a:p>
        </p:txBody>
      </p:sp>
    </p:spTree>
    <p:extLst>
      <p:ext uri="{BB962C8B-B14F-4D97-AF65-F5344CB8AC3E}">
        <p14:creationId xmlns:p14="http://schemas.microsoft.com/office/powerpoint/2010/main" val="17939453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6117" y="182880"/>
            <a:ext cx="9654181" cy="1138773"/>
          </a:xfrm>
          <a:prstGeom prst="rect">
            <a:avLst/>
          </a:prstGeom>
          <a:noFill/>
        </p:spPr>
        <p:txBody>
          <a:bodyPr wrap="none" rtlCol="0">
            <a:spAutoFit/>
          </a:bodyPr>
          <a:lstStyle/>
          <a:p>
            <a:r>
              <a:rPr lang="fr-FR" sz="3600" dirty="0">
                <a:solidFill>
                  <a:srgbClr val="FF53F3"/>
                </a:solidFill>
              </a:rPr>
              <a:t>E</a:t>
            </a:r>
            <a:r>
              <a:rPr lang="fr-FR" sz="3600" dirty="0" smtClean="0">
                <a:solidFill>
                  <a:srgbClr val="FF53F3"/>
                </a:solidFill>
              </a:rPr>
              <a:t>xemple d’emploi du temps en petite section</a:t>
            </a:r>
          </a:p>
          <a:p>
            <a:r>
              <a:rPr lang="fr-FR" sz="3200" dirty="0" smtClean="0">
                <a:solidFill>
                  <a:srgbClr val="FF53F3"/>
                </a:solidFill>
              </a:rPr>
              <a:t>(l’ordre et les choix des activités varient selon les classes)</a:t>
            </a:r>
            <a:endParaRPr lang="fr-FR" sz="3200" dirty="0">
              <a:solidFill>
                <a:srgbClr val="FF53F3"/>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l="26563" t="16437" r="44685" b="16437"/>
          <a:stretch>
            <a:fillRect/>
          </a:stretch>
        </p:blipFill>
        <p:spPr bwMode="auto">
          <a:xfrm>
            <a:off x="286117" y="1794760"/>
            <a:ext cx="3582499" cy="471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l="26727" t="17815" r="44740" b="39420"/>
          <a:stretch>
            <a:fillRect/>
          </a:stretch>
        </p:blipFill>
        <p:spPr bwMode="auto">
          <a:xfrm>
            <a:off x="4140665" y="1794760"/>
            <a:ext cx="3638769" cy="308857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l="26617" t="17963" r="44629" b="17863"/>
          <a:stretch>
            <a:fillRect/>
          </a:stretch>
        </p:blipFill>
        <p:spPr bwMode="auto">
          <a:xfrm>
            <a:off x="8051482" y="1794760"/>
            <a:ext cx="3787871" cy="477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à coins arrondis 5"/>
          <p:cNvSpPr/>
          <p:nvPr/>
        </p:nvSpPr>
        <p:spPr>
          <a:xfrm>
            <a:off x="9026434" y="182880"/>
            <a:ext cx="2871660" cy="56191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t>3</a:t>
            </a:r>
            <a:r>
              <a:rPr lang="fr-FR" sz="3600" dirty="0" smtClean="0"/>
              <a:t> – La journée</a:t>
            </a:r>
            <a:endParaRPr lang="fr-FR" sz="3600" dirty="0"/>
          </a:p>
        </p:txBody>
      </p:sp>
      <p:sp>
        <p:nvSpPr>
          <p:cNvPr id="3" name="Espace réservé du pied de page 2"/>
          <p:cNvSpPr>
            <a:spLocks noGrp="1"/>
          </p:cNvSpPr>
          <p:nvPr>
            <p:ph type="ftr" sz="quarter" idx="11"/>
          </p:nvPr>
        </p:nvSpPr>
        <p:spPr/>
        <p:txBody>
          <a:bodyPr/>
          <a:lstStyle/>
          <a:p>
            <a:r>
              <a:rPr lang="fr-FR" smtClean="0"/>
              <a:t>pôle maternelle 17 - février 2022</a:t>
            </a:r>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16</a:t>
            </a:fld>
            <a:endParaRPr lang="fr-FR"/>
          </a:p>
        </p:txBody>
      </p:sp>
    </p:spTree>
    <p:extLst>
      <p:ext uri="{BB962C8B-B14F-4D97-AF65-F5344CB8AC3E}">
        <p14:creationId xmlns:p14="http://schemas.microsoft.com/office/powerpoint/2010/main" val="34641970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l="26700" t="32234" r="44713" b="26280"/>
          <a:stretch>
            <a:fillRect/>
          </a:stretch>
        </p:blipFill>
        <p:spPr bwMode="auto">
          <a:xfrm>
            <a:off x="249198" y="1860900"/>
            <a:ext cx="3717891" cy="3016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l="26700" t="18799" r="44740" b="19537"/>
          <a:stretch>
            <a:fillRect/>
          </a:stretch>
        </p:blipFill>
        <p:spPr bwMode="auto">
          <a:xfrm>
            <a:off x="4212478" y="1860901"/>
            <a:ext cx="3684154" cy="445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l="26645" t="25493" r="44740" b="17323"/>
          <a:stretch>
            <a:fillRect/>
          </a:stretch>
        </p:blipFill>
        <p:spPr bwMode="auto">
          <a:xfrm>
            <a:off x="8033712" y="1888241"/>
            <a:ext cx="3881623" cy="4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à coins arrondis 5"/>
          <p:cNvSpPr/>
          <p:nvPr/>
        </p:nvSpPr>
        <p:spPr>
          <a:xfrm>
            <a:off x="9026434" y="182880"/>
            <a:ext cx="2871660" cy="56191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t>3</a:t>
            </a:r>
            <a:r>
              <a:rPr lang="fr-FR" sz="3600" dirty="0" smtClean="0"/>
              <a:t> – La journée</a:t>
            </a:r>
            <a:endParaRPr lang="fr-FR" sz="3600" dirty="0"/>
          </a:p>
        </p:txBody>
      </p:sp>
      <p:sp>
        <p:nvSpPr>
          <p:cNvPr id="7" name="ZoneTexte 6"/>
          <p:cNvSpPr txBox="1"/>
          <p:nvPr/>
        </p:nvSpPr>
        <p:spPr>
          <a:xfrm>
            <a:off x="286117" y="182880"/>
            <a:ext cx="9654181" cy="1138773"/>
          </a:xfrm>
          <a:prstGeom prst="rect">
            <a:avLst/>
          </a:prstGeom>
          <a:noFill/>
        </p:spPr>
        <p:txBody>
          <a:bodyPr wrap="none" rtlCol="0">
            <a:spAutoFit/>
          </a:bodyPr>
          <a:lstStyle/>
          <a:p>
            <a:r>
              <a:rPr lang="fr-FR" sz="3600" dirty="0">
                <a:solidFill>
                  <a:srgbClr val="FF53F3"/>
                </a:solidFill>
              </a:rPr>
              <a:t>E</a:t>
            </a:r>
            <a:r>
              <a:rPr lang="fr-FR" sz="3600" dirty="0" smtClean="0">
                <a:solidFill>
                  <a:srgbClr val="FF53F3"/>
                </a:solidFill>
              </a:rPr>
              <a:t>xemple d’emploi du temps en petite section</a:t>
            </a:r>
          </a:p>
          <a:p>
            <a:r>
              <a:rPr lang="fr-FR" sz="3200" dirty="0" smtClean="0">
                <a:solidFill>
                  <a:srgbClr val="FF53F3"/>
                </a:solidFill>
              </a:rPr>
              <a:t>(l’ordre et les choix des activités varient selon les classes)</a:t>
            </a:r>
            <a:endParaRPr lang="fr-FR" sz="3200" dirty="0">
              <a:solidFill>
                <a:srgbClr val="FF53F3"/>
              </a:solidFill>
            </a:endParaRPr>
          </a:p>
        </p:txBody>
      </p:sp>
      <p:sp>
        <p:nvSpPr>
          <p:cNvPr id="2" name="Espace réservé du pied de page 1"/>
          <p:cNvSpPr>
            <a:spLocks noGrp="1"/>
          </p:cNvSpPr>
          <p:nvPr>
            <p:ph type="ftr" sz="quarter" idx="11"/>
          </p:nvPr>
        </p:nvSpPr>
        <p:spPr/>
        <p:txBody>
          <a:bodyPr/>
          <a:lstStyle/>
          <a:p>
            <a:r>
              <a:rPr lang="fr-FR" smtClean="0"/>
              <a:t>pôle maternelle 17 - février 2022</a:t>
            </a:r>
            <a:endParaRPr lang="fr-FR"/>
          </a:p>
        </p:txBody>
      </p:sp>
      <p:sp>
        <p:nvSpPr>
          <p:cNvPr id="3" name="Espace réservé du numéro de diapositive 2"/>
          <p:cNvSpPr>
            <a:spLocks noGrp="1"/>
          </p:cNvSpPr>
          <p:nvPr>
            <p:ph type="sldNum" sz="quarter" idx="12"/>
          </p:nvPr>
        </p:nvSpPr>
        <p:spPr/>
        <p:txBody>
          <a:bodyPr/>
          <a:lstStyle/>
          <a:p>
            <a:fld id="{3A1856DD-88C7-4767-9A33-36F922CC7B1C}" type="slidenum">
              <a:rPr lang="fr-FR" smtClean="0"/>
              <a:t>17</a:t>
            </a:fld>
            <a:endParaRPr lang="fr-FR"/>
          </a:p>
        </p:txBody>
      </p:sp>
    </p:spTree>
    <p:extLst>
      <p:ext uri="{BB962C8B-B14F-4D97-AF65-F5344CB8AC3E}">
        <p14:creationId xmlns:p14="http://schemas.microsoft.com/office/powerpoint/2010/main" val="39870591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8978" y="2220003"/>
            <a:ext cx="5472333" cy="42947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F51CE"/>
              </a:solidFill>
            </a:endParaRPr>
          </a:p>
        </p:txBody>
      </p:sp>
      <p:sp>
        <p:nvSpPr>
          <p:cNvPr id="11" name="Rectangle 10"/>
          <p:cNvSpPr/>
          <p:nvPr/>
        </p:nvSpPr>
        <p:spPr>
          <a:xfrm>
            <a:off x="6943404" y="5134708"/>
            <a:ext cx="4613490" cy="123936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à"/>
            </a:pPr>
            <a:r>
              <a:rPr lang="fr-FR" altLang="fr-FR" sz="2400" i="1" dirty="0" smtClean="0">
                <a:solidFill>
                  <a:srgbClr val="000000"/>
                </a:solidFill>
                <a:latin typeface="Arial" panose="020B0604020202020204" pitchFamily="34" charset="0"/>
                <a:cs typeface="Arial" panose="020B0604020202020204" pitchFamily="34" charset="0"/>
                <a:hlinkClick r:id="rId3"/>
              </a:rPr>
              <a:t>Visionner la vidéo </a:t>
            </a:r>
            <a:r>
              <a:rPr lang="fr-FR" altLang="fr-FR" sz="2400" i="1" dirty="0">
                <a:solidFill>
                  <a:srgbClr val="000000"/>
                </a:solidFill>
                <a:latin typeface="Arial" panose="020B0604020202020204" pitchFamily="34" charset="0"/>
                <a:cs typeface="Arial" panose="020B0604020202020204" pitchFamily="34" charset="0"/>
                <a:hlinkClick r:id="rId3"/>
              </a:rPr>
              <a:t>des assises de </a:t>
            </a:r>
            <a:r>
              <a:rPr lang="fr-FR" altLang="fr-FR" sz="2400" i="1" dirty="0" smtClean="0">
                <a:solidFill>
                  <a:srgbClr val="000000"/>
                </a:solidFill>
                <a:latin typeface="Arial" panose="020B0604020202020204" pitchFamily="34" charset="0"/>
                <a:cs typeface="Arial" panose="020B0604020202020204" pitchFamily="34" charset="0"/>
                <a:hlinkClick r:id="rId3"/>
              </a:rPr>
              <a:t>l’école maternelle</a:t>
            </a:r>
            <a:endParaRPr lang="fr-FR" altLang="fr-FR" sz="2400" i="1" dirty="0">
              <a:solidFill>
                <a:srgbClr val="000000"/>
              </a:solidFill>
              <a:latin typeface="Arial" panose="020B0604020202020204" pitchFamily="34" charset="0"/>
              <a:cs typeface="Arial" panose="020B0604020202020204" pitchFamily="34" charset="0"/>
            </a:endParaRPr>
          </a:p>
        </p:txBody>
      </p:sp>
      <p:sp>
        <p:nvSpPr>
          <p:cNvPr id="14" name="ZoneTexte 13"/>
          <p:cNvSpPr txBox="1"/>
          <p:nvPr/>
        </p:nvSpPr>
        <p:spPr>
          <a:xfrm>
            <a:off x="1121960" y="2499493"/>
            <a:ext cx="4680000" cy="3735766"/>
          </a:xfrm>
          <a:prstGeom prst="rect">
            <a:avLst/>
          </a:prstGeom>
          <a:noFill/>
        </p:spPr>
        <p:txBody>
          <a:bodyPr wrap="square" rtlCol="0">
            <a:spAutoFit/>
          </a:bodyPr>
          <a:lstStyle/>
          <a:p>
            <a:pPr algn="just">
              <a:lnSpc>
                <a:spcPts val="2600"/>
              </a:lnSpc>
            </a:pPr>
            <a:r>
              <a:rPr lang="fr-FR" altLang="fr-FR" i="1" dirty="0" smtClean="0">
                <a:solidFill>
                  <a:schemeClr val="bg1"/>
                </a:solidFill>
                <a:latin typeface="Arial" panose="020B0604020202020204" pitchFamily="34" charset="0"/>
                <a:cs typeface="Arial" panose="020B0604020202020204" pitchFamily="34" charset="0"/>
              </a:rPr>
              <a:t>À </a:t>
            </a:r>
            <a:r>
              <a:rPr lang="fr-FR" altLang="fr-FR" i="1" dirty="0">
                <a:solidFill>
                  <a:schemeClr val="bg1"/>
                </a:solidFill>
                <a:latin typeface="Arial" panose="020B0604020202020204" pitchFamily="34" charset="0"/>
                <a:cs typeface="Arial" panose="020B0604020202020204" pitchFamily="34" charset="0"/>
              </a:rPr>
              <a:t>l'occasion des assises de l'école maternelle, en 2018, le président de la République, Emmanuel Macron, a annoncé l'abaissement de l'âge de l'instruction obligatoire à 3 ans. Jean-Michel </a:t>
            </a:r>
            <a:r>
              <a:rPr lang="fr-FR" altLang="fr-FR" i="1" dirty="0" err="1">
                <a:solidFill>
                  <a:schemeClr val="bg1"/>
                </a:solidFill>
                <a:latin typeface="Arial" panose="020B0604020202020204" pitchFamily="34" charset="0"/>
                <a:cs typeface="Arial" panose="020B0604020202020204" pitchFamily="34" charset="0"/>
              </a:rPr>
              <a:t>Blanquer</a:t>
            </a:r>
            <a:r>
              <a:rPr lang="fr-FR" altLang="fr-FR" i="1" dirty="0">
                <a:solidFill>
                  <a:schemeClr val="bg1"/>
                </a:solidFill>
                <a:latin typeface="Arial" panose="020B0604020202020204" pitchFamily="34" charset="0"/>
                <a:cs typeface="Arial" panose="020B0604020202020204" pitchFamily="34" charset="0"/>
              </a:rPr>
              <a:t>, ministre de l'Éducation nationale, a confié la préparation de ces assises au neuropsychiatre Boris </a:t>
            </a:r>
            <a:r>
              <a:rPr lang="fr-FR" altLang="fr-FR" i="1" dirty="0" err="1">
                <a:solidFill>
                  <a:schemeClr val="bg1"/>
                </a:solidFill>
                <a:latin typeface="Arial" panose="020B0604020202020204" pitchFamily="34" charset="0"/>
                <a:cs typeface="Arial" panose="020B0604020202020204" pitchFamily="34" charset="0"/>
              </a:rPr>
              <a:t>Cyrulnik</a:t>
            </a:r>
            <a:r>
              <a:rPr lang="fr-FR" altLang="fr-FR" i="1" dirty="0">
                <a:solidFill>
                  <a:schemeClr val="bg1"/>
                </a:solidFill>
                <a:latin typeface="Arial" panose="020B0604020202020204" pitchFamily="34" charset="0"/>
                <a:cs typeface="Arial" panose="020B0604020202020204" pitchFamily="34" charset="0"/>
              </a:rPr>
              <a:t>. L'objectif de ces assises est de repenser la maternelle pour en faire une véritable "école du langage et de l'épanouissement". </a:t>
            </a:r>
            <a:endParaRPr lang="fr-FR" dirty="0">
              <a:solidFill>
                <a:schemeClr val="bg1"/>
              </a:solidFill>
            </a:endParaRPr>
          </a:p>
        </p:txBody>
      </p:sp>
      <p:pic>
        <p:nvPicPr>
          <p:cNvPr id="15" name="Image 14"/>
          <p:cNvPicPr>
            <a:picLocks noChangeAspect="1"/>
          </p:cNvPicPr>
          <p:nvPr/>
        </p:nvPicPr>
        <p:blipFill>
          <a:blip r:embed="rId4"/>
          <a:stretch>
            <a:fillRect/>
          </a:stretch>
        </p:blipFill>
        <p:spPr>
          <a:xfrm>
            <a:off x="6943404" y="2220003"/>
            <a:ext cx="4647135" cy="2613575"/>
          </a:xfrm>
          <a:prstGeom prst="rect">
            <a:avLst/>
          </a:prstGeom>
        </p:spPr>
      </p:pic>
      <p:sp>
        <p:nvSpPr>
          <p:cNvPr id="4" name="Rectangle à coins arrondis 3"/>
          <p:cNvSpPr/>
          <p:nvPr/>
        </p:nvSpPr>
        <p:spPr>
          <a:xfrm>
            <a:off x="618978" y="206748"/>
            <a:ext cx="9614262" cy="1733764"/>
          </a:xfrm>
          <a:prstGeom prst="roundRect">
            <a:avLst/>
          </a:prstGeom>
          <a:solidFill>
            <a:srgbClr val="FF53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000" dirty="0" smtClean="0"/>
              <a:t>L’école maternelle</a:t>
            </a:r>
          </a:p>
          <a:p>
            <a:r>
              <a:rPr lang="fr-FR" sz="3200" dirty="0"/>
              <a:t>Une école de l’épanouissement et du langage</a:t>
            </a:r>
          </a:p>
          <a:p>
            <a:r>
              <a:rPr lang="fr-FR" sz="3200" dirty="0"/>
              <a:t>Une école qui s’adapte aux besoins des jeunes </a:t>
            </a:r>
            <a:r>
              <a:rPr lang="fr-FR" sz="3200" dirty="0" smtClean="0"/>
              <a:t>enfants</a:t>
            </a:r>
            <a:endParaRPr lang="fr-FR" sz="3200" dirty="0"/>
          </a:p>
        </p:txBody>
      </p:sp>
      <p:sp>
        <p:nvSpPr>
          <p:cNvPr id="8" name="Rectangle à coins arrondis 7"/>
          <p:cNvSpPr/>
          <p:nvPr/>
        </p:nvSpPr>
        <p:spPr>
          <a:xfrm>
            <a:off x="7692564" y="164622"/>
            <a:ext cx="4337234" cy="597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t>4 - Les apprentissages</a:t>
            </a:r>
            <a:endParaRPr lang="fr-FR" sz="3600" dirty="0"/>
          </a:p>
        </p:txBody>
      </p:sp>
      <p:sp>
        <p:nvSpPr>
          <p:cNvPr id="2" name="Espace réservé du pied de page 1"/>
          <p:cNvSpPr>
            <a:spLocks noGrp="1"/>
          </p:cNvSpPr>
          <p:nvPr>
            <p:ph type="ftr" sz="quarter" idx="11"/>
          </p:nvPr>
        </p:nvSpPr>
        <p:spPr/>
        <p:txBody>
          <a:bodyPr/>
          <a:lstStyle/>
          <a:p>
            <a:r>
              <a:rPr lang="fr-FR" smtClean="0"/>
              <a:t>pôle maternelle 17 - février 2022</a:t>
            </a:r>
            <a:endParaRPr lang="fr-FR"/>
          </a:p>
        </p:txBody>
      </p:sp>
      <p:sp>
        <p:nvSpPr>
          <p:cNvPr id="3" name="Espace réservé du numéro de diapositive 2"/>
          <p:cNvSpPr>
            <a:spLocks noGrp="1"/>
          </p:cNvSpPr>
          <p:nvPr>
            <p:ph type="sldNum" sz="quarter" idx="12"/>
          </p:nvPr>
        </p:nvSpPr>
        <p:spPr/>
        <p:txBody>
          <a:bodyPr/>
          <a:lstStyle/>
          <a:p>
            <a:fld id="{3A1856DD-88C7-4767-9A33-36F922CC7B1C}" type="slidenum">
              <a:rPr lang="fr-FR" smtClean="0"/>
              <a:t>18</a:t>
            </a:fld>
            <a:endParaRPr lang="fr-FR"/>
          </a:p>
        </p:txBody>
      </p:sp>
    </p:spTree>
    <p:extLst>
      <p:ext uri="{BB962C8B-B14F-4D97-AF65-F5344CB8AC3E}">
        <p14:creationId xmlns:p14="http://schemas.microsoft.com/office/powerpoint/2010/main" val="41777888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31519" y="672343"/>
            <a:ext cx="9235441" cy="1138773"/>
          </a:xfrm>
          <a:prstGeom prst="rect">
            <a:avLst/>
          </a:prstGeom>
          <a:noFill/>
          <a:ln w="28575">
            <a:solidFill>
              <a:srgbClr val="FF53F3"/>
            </a:solidFill>
          </a:ln>
        </p:spPr>
        <p:txBody>
          <a:bodyPr wrap="square" rtlCol="0">
            <a:spAutoFit/>
          </a:bodyPr>
          <a:lstStyle/>
          <a:p>
            <a:r>
              <a:rPr lang="fr-FR" sz="4000" dirty="0" smtClean="0">
                <a:solidFill>
                  <a:srgbClr val="FF53F3"/>
                </a:solidFill>
              </a:rPr>
              <a:t>L’école maternelle : une école à part entière</a:t>
            </a:r>
          </a:p>
          <a:p>
            <a:r>
              <a:rPr lang="fr-FR" sz="2800" dirty="0" smtClean="0"/>
              <a:t>avec un programme de la petite à la grande section.</a:t>
            </a:r>
            <a:endParaRPr lang="fr-FR" sz="2800" dirty="0"/>
          </a:p>
        </p:txBody>
      </p:sp>
      <p:pic>
        <p:nvPicPr>
          <p:cNvPr id="3075" name="Picture 3" descr="https://www.snuipp.fr/IMG/jpg/3_specificites.jpg"/>
          <p:cNvPicPr>
            <a:picLocks noChangeAspect="1" noChangeArrowheads="1"/>
          </p:cNvPicPr>
          <p:nvPr/>
        </p:nvPicPr>
        <p:blipFill>
          <a:blip r:embed="rId3">
            <a:extLst>
              <a:ext uri="{28A0092B-C50C-407E-A947-70E740481C1C}">
                <a14:useLocalDpi xmlns:a14="http://schemas.microsoft.com/office/drawing/2010/main" val="0"/>
              </a:ext>
            </a:extLst>
          </a:blip>
          <a:srcRect t="4774" b="1279"/>
          <a:stretch>
            <a:fillRect/>
          </a:stretch>
        </p:blipFill>
        <p:spPr bwMode="auto">
          <a:xfrm>
            <a:off x="1388719" y="1912936"/>
            <a:ext cx="9162112" cy="480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à coins arrondis 3"/>
          <p:cNvSpPr/>
          <p:nvPr/>
        </p:nvSpPr>
        <p:spPr>
          <a:xfrm>
            <a:off x="7692564" y="164622"/>
            <a:ext cx="4337234" cy="597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t>4 - Les apprentissages</a:t>
            </a:r>
            <a:endParaRPr lang="fr-FR" sz="3600" dirty="0"/>
          </a:p>
        </p:txBody>
      </p:sp>
      <p:sp>
        <p:nvSpPr>
          <p:cNvPr id="3" name="Espace réservé du pied de page 2"/>
          <p:cNvSpPr>
            <a:spLocks noGrp="1"/>
          </p:cNvSpPr>
          <p:nvPr>
            <p:ph type="ftr" sz="quarter" idx="11"/>
          </p:nvPr>
        </p:nvSpPr>
        <p:spPr/>
        <p:txBody>
          <a:bodyPr/>
          <a:lstStyle/>
          <a:p>
            <a:r>
              <a:rPr lang="fr-FR" smtClean="0"/>
              <a:t>pôle maternelle 17 - février 2022</a:t>
            </a:r>
            <a:endParaRPr lang="fr-FR"/>
          </a:p>
        </p:txBody>
      </p:sp>
      <p:sp>
        <p:nvSpPr>
          <p:cNvPr id="5" name="Espace réservé du numéro de diapositive 4"/>
          <p:cNvSpPr>
            <a:spLocks noGrp="1"/>
          </p:cNvSpPr>
          <p:nvPr>
            <p:ph type="sldNum" sz="quarter" idx="12"/>
          </p:nvPr>
        </p:nvSpPr>
        <p:spPr/>
        <p:txBody>
          <a:bodyPr/>
          <a:lstStyle/>
          <a:p>
            <a:fld id="{5365A01F-C4C9-40F9-A558-C517A63623A3}" type="slidenum">
              <a:rPr lang="fr-FR" smtClean="0"/>
              <a:pPr/>
              <a:t>19</a:t>
            </a:fld>
            <a:endParaRPr lang="fr-FR"/>
          </a:p>
        </p:txBody>
      </p:sp>
    </p:spTree>
    <p:extLst>
      <p:ext uri="{BB962C8B-B14F-4D97-AF65-F5344CB8AC3E}">
        <p14:creationId xmlns:p14="http://schemas.microsoft.com/office/powerpoint/2010/main" val="2910113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477666"/>
            <a:ext cx="9782908" cy="6021607"/>
          </a:xfrm>
          <a:solidFill>
            <a:schemeClr val="accent1">
              <a:lumMod val="40000"/>
              <a:lumOff val="60000"/>
            </a:schemeClr>
          </a:solidFill>
          <a:ln w="28575"/>
        </p:spPr>
        <p:style>
          <a:lnRef idx="2">
            <a:schemeClr val="accent1"/>
          </a:lnRef>
          <a:fillRef idx="1">
            <a:schemeClr val="lt1"/>
          </a:fillRef>
          <a:effectRef idx="0">
            <a:schemeClr val="accent1"/>
          </a:effectRef>
          <a:fontRef idx="minor">
            <a:schemeClr val="dk1"/>
          </a:fontRef>
        </p:style>
        <p:txBody>
          <a:bodyPr>
            <a:normAutofit fontScale="90000"/>
          </a:bodyPr>
          <a:lstStyle/>
          <a:p>
            <a:pPr>
              <a:lnSpc>
                <a:spcPts val="3500"/>
              </a:lnSpc>
            </a:pPr>
            <a:r>
              <a:rPr lang="fr-FR" sz="2000" dirty="0" smtClean="0"/>
              <a:t/>
            </a:r>
            <a:br>
              <a:rPr lang="fr-FR" sz="2000" dirty="0" smtClean="0"/>
            </a:br>
            <a:r>
              <a:rPr lang="fr-FR" sz="2000" dirty="0"/>
              <a:t/>
            </a:r>
            <a:br>
              <a:rPr lang="fr-FR" sz="2000" dirty="0"/>
            </a:br>
            <a:r>
              <a:rPr lang="fr-FR" sz="2700" dirty="0" smtClean="0"/>
              <a:t/>
            </a:r>
            <a:br>
              <a:rPr lang="fr-FR" sz="2700" dirty="0" smtClean="0"/>
            </a:br>
            <a:r>
              <a:rPr lang="fr-FR" sz="2700" dirty="0" smtClean="0"/>
              <a:t>Votre </a:t>
            </a:r>
            <a:r>
              <a:rPr lang="fr-FR" sz="2700" dirty="0"/>
              <a:t>enfant va rentrer à l'école maternelle. </a:t>
            </a:r>
            <a:r>
              <a:rPr lang="fr-FR" sz="2700" dirty="0" smtClean="0"/>
              <a:t/>
            </a:r>
            <a:br>
              <a:rPr lang="fr-FR" sz="2700" dirty="0" smtClean="0"/>
            </a:br>
            <a:r>
              <a:rPr lang="fr-FR" sz="2700" dirty="0" smtClean="0"/>
              <a:t>L'équipe </a:t>
            </a:r>
            <a:r>
              <a:rPr lang="fr-FR" sz="2700" dirty="0"/>
              <a:t>éducative lui souhaite la bienvenue, ainsi qu'à sa famille. </a:t>
            </a:r>
            <a:r>
              <a:rPr lang="fr-FR" sz="2700" dirty="0" smtClean="0"/>
              <a:t/>
            </a:r>
            <a:br>
              <a:rPr lang="fr-FR" sz="2700" dirty="0" smtClean="0"/>
            </a:br>
            <a:r>
              <a:rPr lang="fr-FR" sz="2700" dirty="0" smtClean="0"/>
              <a:t>C'est </a:t>
            </a:r>
            <a:r>
              <a:rPr lang="fr-FR" sz="2700" dirty="0"/>
              <a:t>une étape importante de sa vie, qui va s'accompagner de changements.</a:t>
            </a:r>
            <a:br>
              <a:rPr lang="fr-FR" sz="2700" dirty="0"/>
            </a:br>
            <a:r>
              <a:rPr lang="fr-FR" sz="2700" dirty="0"/>
              <a:t>Afin que cette transition s'effectue dans de bonnes conditions, nous avons regroupé dans ce livret les renseignements et les recommandations qui nous paraissent importants et ont pour seul but le bien-être des enfants</a:t>
            </a:r>
            <a:r>
              <a:rPr lang="fr-FR" sz="2700" dirty="0" smtClean="0"/>
              <a:t>.</a:t>
            </a:r>
            <a:br>
              <a:rPr lang="fr-FR" sz="2700" dirty="0" smtClean="0"/>
            </a:br>
            <a:r>
              <a:rPr lang="fr-FR" sz="2700" dirty="0" smtClean="0"/>
              <a:t> </a:t>
            </a:r>
            <a:r>
              <a:rPr lang="fr-FR" sz="2700" dirty="0"/>
              <a:t>Nous vous invitons à lire attentivement ces pages d'informations.</a:t>
            </a:r>
            <a:br>
              <a:rPr lang="fr-FR" sz="2700" dirty="0"/>
            </a:br>
            <a:r>
              <a:rPr lang="fr-FR" sz="2700" dirty="0"/>
              <a:t>Et bien sûr, toute l'équipe, reste à votre disposition pour répondre </a:t>
            </a:r>
            <a:r>
              <a:rPr lang="fr-FR" sz="2700" dirty="0" smtClean="0"/>
              <a:t/>
            </a:r>
            <a:br>
              <a:rPr lang="fr-FR" sz="2700" dirty="0" smtClean="0"/>
            </a:br>
            <a:r>
              <a:rPr lang="fr-FR" sz="2700" dirty="0" smtClean="0"/>
              <a:t>à </a:t>
            </a:r>
            <a:r>
              <a:rPr lang="fr-FR" sz="2700" dirty="0"/>
              <a:t>vos questions.</a:t>
            </a:r>
            <a:br>
              <a:rPr lang="fr-FR" sz="2700" dirty="0"/>
            </a:br>
            <a:r>
              <a:rPr lang="fr-FR" sz="2700" dirty="0"/>
              <a:t>A toutes et à tous nous souhaitons une bonne rentrée </a:t>
            </a:r>
            <a:r>
              <a:rPr lang="fr-FR" sz="2700" dirty="0" smtClean="0"/>
              <a:t>scolaire.</a:t>
            </a:r>
            <a:r>
              <a:rPr lang="fr-FR" sz="2700" dirty="0"/>
              <a:t/>
            </a:r>
            <a:br>
              <a:rPr lang="fr-FR" sz="2700" dirty="0"/>
            </a:br>
            <a:r>
              <a:rPr lang="fr-FR" sz="2700" dirty="0" smtClean="0"/>
              <a:t/>
            </a:r>
            <a:br>
              <a:rPr lang="fr-FR" sz="2700" dirty="0" smtClean="0"/>
            </a:br>
            <a:r>
              <a:rPr lang="fr-FR" sz="2700" dirty="0"/>
              <a:t/>
            </a:r>
            <a:br>
              <a:rPr lang="fr-FR" sz="2700" dirty="0"/>
            </a:br>
            <a:r>
              <a:rPr lang="fr-FR" sz="2000" dirty="0" smtClean="0"/>
              <a:t/>
            </a:r>
            <a:br>
              <a:rPr lang="fr-FR" sz="2000" dirty="0" smtClean="0"/>
            </a:br>
            <a:r>
              <a:rPr lang="fr-FR" sz="2000" dirty="0"/>
              <a:t/>
            </a:r>
            <a:br>
              <a:rPr lang="fr-FR" sz="2000" dirty="0"/>
            </a:br>
            <a:endParaRPr lang="fr-FR" dirty="0">
              <a:solidFill>
                <a:srgbClr val="DF51CE"/>
              </a:solidFill>
            </a:endParaRPr>
          </a:p>
        </p:txBody>
      </p:sp>
      <p:pic>
        <p:nvPicPr>
          <p:cNvPr id="11" name="Espace réservé pour une image  10"/>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9155" t="2155" r="33741" b="2155"/>
          <a:stretch/>
        </p:blipFill>
        <p:spPr>
          <a:xfrm>
            <a:off x="9312812" y="3341101"/>
            <a:ext cx="2616592" cy="2844246"/>
          </a:xfrm>
        </p:spPr>
      </p:pic>
      <p:sp>
        <p:nvSpPr>
          <p:cNvPr id="3" name="Espace réservé du pied de page 2"/>
          <p:cNvSpPr>
            <a:spLocks noGrp="1"/>
          </p:cNvSpPr>
          <p:nvPr>
            <p:ph type="ftr" sz="quarter" idx="11"/>
          </p:nvPr>
        </p:nvSpPr>
        <p:spPr/>
        <p:txBody>
          <a:bodyPr/>
          <a:lstStyle/>
          <a:p>
            <a:r>
              <a:rPr lang="fr-FR" smtClean="0"/>
              <a:t>pôle maternelle 17 - février 2022</a:t>
            </a:r>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2</a:t>
            </a:fld>
            <a:endParaRPr lang="fr-FR"/>
          </a:p>
        </p:txBody>
      </p:sp>
    </p:spTree>
    <p:extLst>
      <p:ext uri="{BB962C8B-B14F-4D97-AF65-F5344CB8AC3E}">
        <p14:creationId xmlns:p14="http://schemas.microsoft.com/office/powerpoint/2010/main" val="17511250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 2" descr="synthèse programmesmaternelle SNUIPP FSU-1"/>
          <p:cNvPicPr>
            <a:picLocks noChangeAspect="1" noChangeArrowheads="1"/>
          </p:cNvPicPr>
          <p:nvPr/>
        </p:nvPicPr>
        <p:blipFill>
          <a:blip r:embed="rId3">
            <a:extLst>
              <a:ext uri="{28A0092B-C50C-407E-A947-70E740481C1C}">
                <a14:useLocalDpi xmlns:a14="http://schemas.microsoft.com/office/drawing/2010/main" val="0"/>
              </a:ext>
            </a:extLst>
          </a:blip>
          <a:srcRect t="57668"/>
          <a:stretch>
            <a:fillRect/>
          </a:stretch>
        </p:blipFill>
        <p:spPr bwMode="auto">
          <a:xfrm>
            <a:off x="1284922" y="1884006"/>
            <a:ext cx="10109677" cy="47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625740" y="745233"/>
            <a:ext cx="9235441" cy="1138773"/>
          </a:xfrm>
          <a:prstGeom prst="rect">
            <a:avLst/>
          </a:prstGeom>
          <a:noFill/>
          <a:ln w="28575">
            <a:solidFill>
              <a:srgbClr val="FF53F3"/>
            </a:solidFill>
          </a:ln>
        </p:spPr>
        <p:txBody>
          <a:bodyPr wrap="square" rtlCol="0">
            <a:spAutoFit/>
          </a:bodyPr>
          <a:lstStyle/>
          <a:p>
            <a:r>
              <a:rPr lang="fr-FR" sz="4000" dirty="0" smtClean="0">
                <a:solidFill>
                  <a:srgbClr val="FF53F3"/>
                </a:solidFill>
              </a:rPr>
              <a:t>L’école maternelle : une école à part entière</a:t>
            </a:r>
          </a:p>
          <a:p>
            <a:r>
              <a:rPr lang="fr-FR" sz="2800" dirty="0" smtClean="0"/>
              <a:t>avec un programme de la petite à la grande section.</a:t>
            </a:r>
            <a:endParaRPr lang="fr-FR" sz="2800" dirty="0"/>
          </a:p>
        </p:txBody>
      </p:sp>
      <p:sp>
        <p:nvSpPr>
          <p:cNvPr id="5" name="Rectangle à coins arrondis 4"/>
          <p:cNvSpPr/>
          <p:nvPr/>
        </p:nvSpPr>
        <p:spPr>
          <a:xfrm>
            <a:off x="7692564" y="164622"/>
            <a:ext cx="4337234" cy="597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t>4 - Les apprentissages</a:t>
            </a:r>
            <a:endParaRPr lang="fr-FR" sz="3600" dirty="0"/>
          </a:p>
        </p:txBody>
      </p:sp>
      <p:sp>
        <p:nvSpPr>
          <p:cNvPr id="2" name="Espace réservé du pied de page 1"/>
          <p:cNvSpPr>
            <a:spLocks noGrp="1"/>
          </p:cNvSpPr>
          <p:nvPr>
            <p:ph type="ftr" sz="quarter" idx="11"/>
          </p:nvPr>
        </p:nvSpPr>
        <p:spPr/>
        <p:txBody>
          <a:bodyPr/>
          <a:lstStyle/>
          <a:p>
            <a:r>
              <a:rPr lang="fr-FR" smtClean="0"/>
              <a:t>pôle maternelle 17 - février 2022</a:t>
            </a:r>
            <a:endParaRPr lang="fr-FR"/>
          </a:p>
        </p:txBody>
      </p:sp>
      <p:sp>
        <p:nvSpPr>
          <p:cNvPr id="3" name="Espace réservé du numéro de diapositive 2"/>
          <p:cNvSpPr>
            <a:spLocks noGrp="1"/>
          </p:cNvSpPr>
          <p:nvPr>
            <p:ph type="sldNum" sz="quarter" idx="12"/>
          </p:nvPr>
        </p:nvSpPr>
        <p:spPr/>
        <p:txBody>
          <a:bodyPr/>
          <a:lstStyle/>
          <a:p>
            <a:fld id="{5365A01F-C4C9-40F9-A558-C517A63623A3}" type="slidenum">
              <a:rPr lang="fr-FR" smtClean="0"/>
              <a:pPr/>
              <a:t>20</a:t>
            </a:fld>
            <a:endParaRPr lang="fr-FR"/>
          </a:p>
        </p:txBody>
      </p:sp>
    </p:spTree>
    <p:extLst>
      <p:ext uri="{BB962C8B-B14F-4D97-AF65-F5344CB8AC3E}">
        <p14:creationId xmlns:p14="http://schemas.microsoft.com/office/powerpoint/2010/main" val="25933100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78488" y="2075419"/>
            <a:ext cx="5634989" cy="2246769"/>
          </a:xfrm>
          <a:prstGeom prst="rect">
            <a:avLst/>
          </a:prstGeom>
          <a:solidFill>
            <a:schemeClr val="accent1"/>
          </a:solidFill>
        </p:spPr>
        <p:txBody>
          <a:bodyPr wrap="square">
            <a:spAutoFit/>
          </a:bodyPr>
          <a:lstStyle/>
          <a:p>
            <a:r>
              <a:rPr lang="fr-FR" sz="2800" dirty="0">
                <a:solidFill>
                  <a:schemeClr val="bg1"/>
                </a:solidFill>
                <a:hlinkClick r:id="rId3"/>
              </a:rPr>
              <a:t>La loi pour une École de la confiance </a:t>
            </a:r>
            <a:r>
              <a:rPr lang="fr-FR" sz="2800" dirty="0">
                <a:solidFill>
                  <a:schemeClr val="bg1"/>
                </a:solidFill>
              </a:rPr>
              <a:t>a été promulguée au Journal Officiel le 28 juillet 2019. </a:t>
            </a:r>
            <a:endParaRPr lang="fr-FR" sz="2800" dirty="0" smtClean="0">
              <a:solidFill>
                <a:schemeClr val="bg1"/>
              </a:solidFill>
            </a:endParaRPr>
          </a:p>
          <a:p>
            <a:r>
              <a:rPr lang="fr-FR" sz="2800" dirty="0" smtClean="0">
                <a:solidFill>
                  <a:schemeClr val="bg1"/>
                </a:solidFill>
              </a:rPr>
              <a:t>Abaissement </a:t>
            </a:r>
            <a:r>
              <a:rPr lang="fr-FR" sz="2800" dirty="0">
                <a:solidFill>
                  <a:schemeClr val="bg1"/>
                </a:solidFill>
              </a:rPr>
              <a:t>de l'instruction obligatoire à l'âge de 3 </a:t>
            </a:r>
            <a:r>
              <a:rPr lang="fr-FR" sz="2800" dirty="0" smtClean="0">
                <a:solidFill>
                  <a:schemeClr val="bg1"/>
                </a:solidFill>
              </a:rPr>
              <a:t>ans.</a:t>
            </a:r>
            <a:endParaRPr lang="fr-FR" sz="2800" dirty="0">
              <a:solidFill>
                <a:schemeClr val="bg1"/>
              </a:solidFill>
            </a:endParaRPr>
          </a:p>
        </p:txBody>
      </p:sp>
      <p:sp>
        <p:nvSpPr>
          <p:cNvPr id="4" name="Rectangle 3"/>
          <p:cNvSpPr/>
          <p:nvPr/>
        </p:nvSpPr>
        <p:spPr>
          <a:xfrm>
            <a:off x="2963593" y="4902740"/>
            <a:ext cx="6996333" cy="1569660"/>
          </a:xfrm>
          <a:prstGeom prst="rect">
            <a:avLst/>
          </a:prstGeom>
          <a:solidFill>
            <a:srgbClr val="FF99FF"/>
          </a:solidFill>
        </p:spPr>
        <p:txBody>
          <a:bodyPr wrap="square">
            <a:spAutoFit/>
          </a:bodyPr>
          <a:lstStyle/>
          <a:p>
            <a:r>
              <a:rPr lang="fr-FR" sz="2400" dirty="0">
                <a:sym typeface="Wingdings" panose="05000000000000000000" pitchFamily="2" charset="2"/>
              </a:rPr>
              <a:t>obligation d’assiduité</a:t>
            </a:r>
          </a:p>
          <a:p>
            <a:r>
              <a:rPr lang="fr-FR" sz="2400" dirty="0">
                <a:sym typeface="Wingdings" panose="05000000000000000000" pitchFamily="2" charset="2"/>
              </a:rPr>
              <a:t>assouplissement  </a:t>
            </a:r>
            <a:r>
              <a:rPr lang="fr-FR" sz="2400" dirty="0" smtClean="0">
                <a:sym typeface="Wingdings" panose="05000000000000000000" pitchFamily="2" charset="2"/>
              </a:rPr>
              <a:t>possible par </a:t>
            </a:r>
            <a:r>
              <a:rPr lang="fr-FR" sz="2400" dirty="0">
                <a:sym typeface="Wingdings" panose="05000000000000000000" pitchFamily="2" charset="2"/>
              </a:rPr>
              <a:t>une </a:t>
            </a:r>
            <a:r>
              <a:rPr lang="fr-FR" sz="2400" b="1" dirty="0">
                <a:sym typeface="Wingdings" panose="05000000000000000000" pitchFamily="2" charset="2"/>
              </a:rPr>
              <a:t>demande d’aménagement du temps de présence l’après-midi  </a:t>
            </a:r>
            <a:r>
              <a:rPr lang="fr-FR" sz="2400" dirty="0" smtClean="0">
                <a:sym typeface="Wingdings" panose="05000000000000000000" pitchFamily="2" charset="2"/>
              </a:rPr>
              <a:t>(formulaires à la p39 de ce diaporama)</a:t>
            </a:r>
            <a:endParaRPr lang="fr-FR" sz="2400" dirty="0"/>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813" y="1377680"/>
            <a:ext cx="4807560" cy="3139055"/>
          </a:xfrm>
          <a:prstGeom prst="rect">
            <a:avLst/>
          </a:prstGeom>
        </p:spPr>
      </p:pic>
      <p:sp>
        <p:nvSpPr>
          <p:cNvPr id="6" name="Rectangle à coins arrondis 5"/>
          <p:cNvSpPr/>
          <p:nvPr/>
        </p:nvSpPr>
        <p:spPr>
          <a:xfrm>
            <a:off x="7692564" y="164622"/>
            <a:ext cx="4337234" cy="597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t>4 - Les apprentissages</a:t>
            </a:r>
            <a:endParaRPr lang="fr-FR" sz="3600" dirty="0"/>
          </a:p>
        </p:txBody>
      </p:sp>
      <p:sp>
        <p:nvSpPr>
          <p:cNvPr id="8" name="ZoneTexte 7"/>
          <p:cNvSpPr txBox="1"/>
          <p:nvPr/>
        </p:nvSpPr>
        <p:spPr>
          <a:xfrm>
            <a:off x="559813" y="356908"/>
            <a:ext cx="6741711" cy="707886"/>
          </a:xfrm>
          <a:prstGeom prst="rect">
            <a:avLst/>
          </a:prstGeom>
          <a:noFill/>
          <a:ln w="28575">
            <a:solidFill>
              <a:srgbClr val="FF53F3"/>
            </a:solidFill>
          </a:ln>
        </p:spPr>
        <p:txBody>
          <a:bodyPr wrap="square" rtlCol="0">
            <a:spAutoFit/>
          </a:bodyPr>
          <a:lstStyle/>
          <a:p>
            <a:r>
              <a:rPr lang="fr-FR" sz="4000" dirty="0" smtClean="0">
                <a:solidFill>
                  <a:srgbClr val="FF53F3"/>
                </a:solidFill>
              </a:rPr>
              <a:t>L’instruction obligatoire à 3 ans</a:t>
            </a:r>
            <a:endParaRPr lang="fr-FR" sz="2800" dirty="0"/>
          </a:p>
        </p:txBody>
      </p:sp>
      <p:sp>
        <p:nvSpPr>
          <p:cNvPr id="2" name="Espace réservé du pied de page 1"/>
          <p:cNvSpPr>
            <a:spLocks noGrp="1"/>
          </p:cNvSpPr>
          <p:nvPr>
            <p:ph type="ftr" sz="quarter" idx="11"/>
          </p:nvPr>
        </p:nvSpPr>
        <p:spPr/>
        <p:txBody>
          <a:bodyPr/>
          <a:lstStyle/>
          <a:p>
            <a:r>
              <a:rPr lang="fr-FR" smtClean="0"/>
              <a:t>pôle maternelle 17 - février 2022</a:t>
            </a:r>
            <a:endParaRPr lang="fr-FR"/>
          </a:p>
        </p:txBody>
      </p:sp>
      <p:sp>
        <p:nvSpPr>
          <p:cNvPr id="5" name="Espace réservé du numéro de diapositive 4"/>
          <p:cNvSpPr>
            <a:spLocks noGrp="1"/>
          </p:cNvSpPr>
          <p:nvPr>
            <p:ph type="sldNum" sz="quarter" idx="12"/>
          </p:nvPr>
        </p:nvSpPr>
        <p:spPr/>
        <p:txBody>
          <a:bodyPr/>
          <a:lstStyle/>
          <a:p>
            <a:fld id="{5365A01F-C4C9-40F9-A558-C517A63623A3}" type="slidenum">
              <a:rPr lang="fr-FR" smtClean="0"/>
              <a:pPr/>
              <a:t>21</a:t>
            </a:fld>
            <a:endParaRPr lang="fr-FR"/>
          </a:p>
        </p:txBody>
      </p:sp>
    </p:spTree>
    <p:extLst>
      <p:ext uri="{BB962C8B-B14F-4D97-AF65-F5344CB8AC3E}">
        <p14:creationId xmlns:p14="http://schemas.microsoft.com/office/powerpoint/2010/main" val="5076371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3922088" cy="810273"/>
          </a:xfrm>
        </p:spPr>
        <p:txBody>
          <a:bodyPr>
            <a:noAutofit/>
          </a:bodyPr>
          <a:lstStyle/>
          <a:p>
            <a:r>
              <a:rPr lang="fr-FR" sz="4000" dirty="0">
                <a:solidFill>
                  <a:srgbClr val="9C2BA5"/>
                </a:solidFill>
                <a:latin typeface="+mn-lt"/>
              </a:rPr>
              <a:t>L</a:t>
            </a:r>
            <a:r>
              <a:rPr lang="fr-FR" sz="4000" dirty="0" smtClean="0">
                <a:solidFill>
                  <a:srgbClr val="9C2BA5"/>
                </a:solidFill>
                <a:latin typeface="+mn-lt"/>
              </a:rPr>
              <a:t>e langage oral</a:t>
            </a:r>
            <a:endParaRPr lang="fr-FR" sz="4000" dirty="0">
              <a:solidFill>
                <a:srgbClr val="9C2BA5"/>
              </a:solidFill>
              <a:latin typeface="+mn-lt"/>
            </a:endParaRPr>
          </a:p>
        </p:txBody>
      </p:sp>
      <p:sp>
        <p:nvSpPr>
          <p:cNvPr id="3" name="ZoneTexte 2"/>
          <p:cNvSpPr txBox="1"/>
          <p:nvPr/>
        </p:nvSpPr>
        <p:spPr>
          <a:xfrm>
            <a:off x="3995901" y="1298052"/>
            <a:ext cx="2090256" cy="2308324"/>
          </a:xfrm>
          <a:prstGeom prst="rect">
            <a:avLst/>
          </a:prstGeom>
          <a:noFill/>
        </p:spPr>
        <p:txBody>
          <a:bodyPr wrap="square" rtlCol="0">
            <a:spAutoFit/>
          </a:bodyPr>
          <a:lstStyle/>
          <a:p>
            <a:pPr marL="285750" indent="-285750">
              <a:buFont typeface="Wingdings" pitchFamily="2" charset="2"/>
              <a:buChar char="§"/>
            </a:pPr>
            <a:r>
              <a:rPr lang="fr-FR" sz="2400" dirty="0"/>
              <a:t>Parler</a:t>
            </a:r>
          </a:p>
          <a:p>
            <a:pPr marL="285750" indent="-285750">
              <a:buFont typeface="Wingdings" pitchFamily="2" charset="2"/>
              <a:buChar char="§"/>
            </a:pPr>
            <a:r>
              <a:rPr lang="fr-FR" sz="2400" dirty="0"/>
              <a:t>Nommer</a:t>
            </a:r>
          </a:p>
          <a:p>
            <a:pPr marL="285750" indent="-285750">
              <a:buFont typeface="Wingdings" pitchFamily="2" charset="2"/>
              <a:buChar char="§"/>
            </a:pPr>
            <a:r>
              <a:rPr lang="fr-FR" sz="2400" dirty="0"/>
              <a:t>Comprendre</a:t>
            </a:r>
          </a:p>
          <a:p>
            <a:pPr marL="285750" indent="-285750">
              <a:buFont typeface="Wingdings" pitchFamily="2" charset="2"/>
              <a:buChar char="§"/>
            </a:pPr>
            <a:r>
              <a:rPr lang="fr-FR" sz="2400" dirty="0"/>
              <a:t>Raconter</a:t>
            </a:r>
          </a:p>
          <a:p>
            <a:pPr marL="285750" indent="-285750">
              <a:buFont typeface="Wingdings" pitchFamily="2" charset="2"/>
              <a:buChar char="§"/>
            </a:pPr>
            <a:r>
              <a:rPr lang="fr-FR" sz="2400" dirty="0"/>
              <a:t>Décrire</a:t>
            </a:r>
          </a:p>
          <a:p>
            <a:pPr marL="285750" indent="-285750">
              <a:buFont typeface="Wingdings" pitchFamily="2" charset="2"/>
              <a:buChar char="§"/>
            </a:pPr>
            <a:r>
              <a:rPr lang="fr-FR" sz="2400" dirty="0"/>
              <a:t>Echanger</a:t>
            </a:r>
          </a:p>
        </p:txBody>
      </p:sp>
      <p:pic>
        <p:nvPicPr>
          <p:cNvPr id="1028" name="Picture 4" descr="D:\Mes documents\Bureau\Sans titre 1.bm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99" t="3087" r="2395" b="6086"/>
          <a:stretch/>
        </p:blipFill>
        <p:spPr bwMode="auto">
          <a:xfrm>
            <a:off x="790004" y="4009206"/>
            <a:ext cx="3072412" cy="2585694"/>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1025" y="1964042"/>
            <a:ext cx="2850125" cy="2131893"/>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6970" y="4179229"/>
            <a:ext cx="3175000" cy="2374900"/>
          </a:xfrm>
          <a:prstGeom prst="rect">
            <a:avLst/>
          </a:prstGeom>
        </p:spPr>
      </p:pic>
      <p:pic>
        <p:nvPicPr>
          <p:cNvPr id="12" name="Image 11"/>
          <p:cNvPicPr>
            <a:picLocks noChangeAspect="1"/>
          </p:cNvPicPr>
          <p:nvPr/>
        </p:nvPicPr>
        <p:blipFill rotWithShape="1">
          <a:blip r:embed="rId6">
            <a:extLst>
              <a:ext uri="{28A0092B-C50C-407E-A947-70E740481C1C}">
                <a14:useLocalDpi xmlns:a14="http://schemas.microsoft.com/office/drawing/2010/main" val="0"/>
              </a:ext>
            </a:extLst>
          </a:blip>
          <a:srcRect t="22010" r="12539"/>
          <a:stretch/>
        </p:blipFill>
        <p:spPr>
          <a:xfrm>
            <a:off x="6086157" y="2025634"/>
            <a:ext cx="2973868" cy="1983572"/>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881" y="1427574"/>
            <a:ext cx="2993536" cy="2239165"/>
          </a:xfrm>
          <a:prstGeom prst="rect">
            <a:avLst/>
          </a:prstGeom>
        </p:spPr>
      </p:pic>
      <p:pic>
        <p:nvPicPr>
          <p:cNvPr id="16" name="Image 15"/>
          <p:cNvPicPr>
            <a:picLocks noChangeAspect="1"/>
          </p:cNvPicPr>
          <p:nvPr/>
        </p:nvPicPr>
        <p:blipFill>
          <a:blip r:embed="rId8"/>
          <a:stretch>
            <a:fillRect/>
          </a:stretch>
        </p:blipFill>
        <p:spPr>
          <a:xfrm>
            <a:off x="9295158" y="4220000"/>
            <a:ext cx="2520860" cy="2334129"/>
          </a:xfrm>
          <a:prstGeom prst="rect">
            <a:avLst/>
          </a:prstGeom>
        </p:spPr>
      </p:pic>
      <p:sp>
        <p:nvSpPr>
          <p:cNvPr id="4" name="ZoneTexte 3"/>
          <p:cNvSpPr txBox="1"/>
          <p:nvPr/>
        </p:nvSpPr>
        <p:spPr>
          <a:xfrm>
            <a:off x="3573195" y="6499912"/>
            <a:ext cx="5627830" cy="369332"/>
          </a:xfrm>
          <a:prstGeom prst="rect">
            <a:avLst/>
          </a:prstGeom>
          <a:noFill/>
        </p:spPr>
        <p:txBody>
          <a:bodyPr wrap="square" rtlCol="0">
            <a:spAutoFit/>
          </a:bodyPr>
          <a:lstStyle/>
          <a:p>
            <a:r>
              <a:rPr lang="fr-FR" i="1" dirty="0" smtClean="0"/>
              <a:t>Page extraite du </a:t>
            </a:r>
            <a:r>
              <a:rPr lang="fr-FR" i="1" dirty="0" smtClean="0">
                <a:hlinkClick r:id="rId9"/>
              </a:rPr>
              <a:t>diaporama de la mission maternelle 21</a:t>
            </a:r>
            <a:endParaRPr lang="fr-FR" i="1" dirty="0"/>
          </a:p>
        </p:txBody>
      </p:sp>
      <p:sp>
        <p:nvSpPr>
          <p:cNvPr id="15" name="Rectangle à coins arrondis 14"/>
          <p:cNvSpPr/>
          <p:nvPr/>
        </p:nvSpPr>
        <p:spPr>
          <a:xfrm>
            <a:off x="7692564" y="164622"/>
            <a:ext cx="4337234" cy="597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t>4 - Les apprentissages</a:t>
            </a:r>
            <a:endParaRPr lang="fr-FR" sz="3600" dirty="0"/>
          </a:p>
        </p:txBody>
      </p:sp>
      <p:sp>
        <p:nvSpPr>
          <p:cNvPr id="5" name="Espace réservé du pied de page 4"/>
          <p:cNvSpPr>
            <a:spLocks noGrp="1"/>
          </p:cNvSpPr>
          <p:nvPr>
            <p:ph type="ftr" sz="quarter" idx="11"/>
          </p:nvPr>
        </p:nvSpPr>
        <p:spPr/>
        <p:txBody>
          <a:bodyPr/>
          <a:lstStyle/>
          <a:p>
            <a:r>
              <a:rPr lang="fr-FR" smtClean="0"/>
              <a:t>pôle maternelle 17 - février 2022</a:t>
            </a:r>
            <a:endParaRPr lang="fr-FR"/>
          </a:p>
        </p:txBody>
      </p:sp>
      <p:sp>
        <p:nvSpPr>
          <p:cNvPr id="6" name="Espace réservé du numéro de diapositive 5"/>
          <p:cNvSpPr>
            <a:spLocks noGrp="1"/>
          </p:cNvSpPr>
          <p:nvPr>
            <p:ph type="sldNum" sz="quarter" idx="12"/>
          </p:nvPr>
        </p:nvSpPr>
        <p:spPr/>
        <p:txBody>
          <a:bodyPr/>
          <a:lstStyle/>
          <a:p>
            <a:fld id="{5365A01F-C4C9-40F9-A558-C517A63623A3}" type="slidenum">
              <a:rPr lang="fr-FR" smtClean="0"/>
              <a:pPr/>
              <a:t>22</a:t>
            </a:fld>
            <a:endParaRPr lang="fr-FR"/>
          </a:p>
        </p:txBody>
      </p:sp>
    </p:spTree>
    <p:extLst>
      <p:ext uri="{BB962C8B-B14F-4D97-AF65-F5344CB8AC3E}">
        <p14:creationId xmlns:p14="http://schemas.microsoft.com/office/powerpoint/2010/main" val="33844460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9898" y="504875"/>
            <a:ext cx="10515600" cy="1325563"/>
          </a:xfrm>
        </p:spPr>
        <p:txBody>
          <a:bodyPr>
            <a:normAutofit/>
          </a:bodyPr>
          <a:lstStyle/>
          <a:p>
            <a:r>
              <a:rPr lang="fr-FR" sz="4000" dirty="0" smtClean="0">
                <a:solidFill>
                  <a:srgbClr val="9C2BA5"/>
                </a:solidFill>
                <a:latin typeface="+mn-lt"/>
              </a:rPr>
              <a:t>Le langage écrit</a:t>
            </a:r>
            <a:br>
              <a:rPr lang="fr-FR" sz="4000" dirty="0" smtClean="0">
                <a:solidFill>
                  <a:srgbClr val="9C2BA5"/>
                </a:solidFill>
                <a:latin typeface="+mn-lt"/>
              </a:rPr>
            </a:br>
            <a:endParaRPr lang="fr-FR" sz="4000" dirty="0">
              <a:solidFill>
                <a:srgbClr val="9C2BA5"/>
              </a:solidFill>
              <a:latin typeface="+mn-lt"/>
            </a:endParaRPr>
          </a:p>
        </p:txBody>
      </p:sp>
      <p:sp>
        <p:nvSpPr>
          <p:cNvPr id="3" name="Espace réservé du contenu 2"/>
          <p:cNvSpPr>
            <a:spLocks noGrp="1"/>
          </p:cNvSpPr>
          <p:nvPr>
            <p:ph idx="1"/>
          </p:nvPr>
        </p:nvSpPr>
        <p:spPr>
          <a:xfrm>
            <a:off x="838200" y="1346777"/>
            <a:ext cx="5172789" cy="2145284"/>
          </a:xfrm>
        </p:spPr>
        <p:txBody>
          <a:bodyPr>
            <a:normAutofit/>
          </a:bodyPr>
          <a:lstStyle/>
          <a:p>
            <a:pPr>
              <a:buClrTx/>
              <a:buFont typeface="Wingdings" panose="05000000000000000000" pitchFamily="2" charset="2"/>
              <a:buChar char="§"/>
            </a:pPr>
            <a:r>
              <a:rPr lang="fr-FR" dirty="0"/>
              <a:t>Lire des livres</a:t>
            </a:r>
          </a:p>
          <a:p>
            <a:pPr>
              <a:buClrTx/>
              <a:buFont typeface="Wingdings" panose="05000000000000000000" pitchFamily="2" charset="2"/>
              <a:buChar char="§"/>
            </a:pPr>
            <a:r>
              <a:rPr lang="fr-FR" dirty="0"/>
              <a:t>Tracer , dessiner</a:t>
            </a:r>
          </a:p>
          <a:p>
            <a:pPr>
              <a:buClrTx/>
              <a:buFont typeface="Wingdings" panose="05000000000000000000" pitchFamily="2" charset="2"/>
              <a:buChar char="§"/>
            </a:pPr>
            <a:r>
              <a:rPr lang="fr-FR" dirty="0"/>
              <a:t>Reconnaître son </a:t>
            </a:r>
            <a:r>
              <a:rPr lang="fr-FR" dirty="0" smtClean="0"/>
              <a:t>prénom</a:t>
            </a:r>
          </a:p>
          <a:p>
            <a:pPr>
              <a:buClrTx/>
              <a:buFont typeface="Wingdings" panose="05000000000000000000" pitchFamily="2" charset="2"/>
              <a:buChar char="§"/>
            </a:pPr>
            <a:r>
              <a:rPr lang="fr-FR" dirty="0" smtClean="0"/>
              <a:t>Découvrir la fonction de l’écrit</a:t>
            </a:r>
          </a:p>
          <a:p>
            <a:pPr marL="0" indent="0">
              <a:buNone/>
            </a:pPr>
            <a:endParaRPr lang="fr-FR" dirty="0"/>
          </a:p>
        </p:txBody>
      </p:sp>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323" t="6979" r="2580" b="61085"/>
          <a:stretch/>
        </p:blipFill>
        <p:spPr bwMode="auto">
          <a:xfrm>
            <a:off x="9484087" y="958503"/>
            <a:ext cx="2207637" cy="22945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0" name="Picture 2" descr="D:\Mes documents\Bureau\Sans titre 3.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0525" y="3562885"/>
            <a:ext cx="2840321" cy="2996539"/>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D:\Mes documents\Bureau\Sans titre 4.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0989" y="958503"/>
            <a:ext cx="2936063" cy="2329438"/>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D:\Mes documents\Bureau\Sans titre 1.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5559" y="3579746"/>
            <a:ext cx="2514954" cy="2996540"/>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D:\Mes documents\Bureau\Sans titre 2.bmp"/>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5427"/>
          <a:stretch/>
        </p:blipFill>
        <p:spPr bwMode="auto">
          <a:xfrm>
            <a:off x="6919661" y="3579746"/>
            <a:ext cx="2642488" cy="297967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Image 5"/>
          <p:cNvPicPr>
            <a:picLocks noChangeAspect="1"/>
          </p:cNvPicPr>
          <p:nvPr/>
        </p:nvPicPr>
        <p:blipFill rotWithShape="1">
          <a:blip r:embed="rId8">
            <a:extLst>
              <a:ext uri="{28A0092B-C50C-407E-A947-70E740481C1C}">
                <a14:useLocalDpi xmlns:a14="http://schemas.microsoft.com/office/drawing/2010/main" val="0"/>
              </a:ext>
            </a:extLst>
          </a:blip>
          <a:srcRect l="29416" t="41594" r="23786"/>
          <a:stretch/>
        </p:blipFill>
        <p:spPr>
          <a:xfrm>
            <a:off x="9862499" y="3562885"/>
            <a:ext cx="1758149" cy="2922761"/>
          </a:xfrm>
          <a:prstGeom prst="rect">
            <a:avLst/>
          </a:prstGeom>
        </p:spPr>
      </p:pic>
      <p:sp>
        <p:nvSpPr>
          <p:cNvPr id="13" name="ZoneTexte 12"/>
          <p:cNvSpPr txBox="1"/>
          <p:nvPr/>
        </p:nvSpPr>
        <p:spPr>
          <a:xfrm>
            <a:off x="3573195" y="6499912"/>
            <a:ext cx="5627830" cy="369332"/>
          </a:xfrm>
          <a:prstGeom prst="rect">
            <a:avLst/>
          </a:prstGeom>
          <a:noFill/>
        </p:spPr>
        <p:txBody>
          <a:bodyPr wrap="square" rtlCol="0">
            <a:spAutoFit/>
          </a:bodyPr>
          <a:lstStyle/>
          <a:p>
            <a:r>
              <a:rPr lang="fr-FR" i="1" dirty="0" smtClean="0"/>
              <a:t>Page extraite du </a:t>
            </a:r>
            <a:r>
              <a:rPr lang="fr-FR" i="1" dirty="0" smtClean="0">
                <a:hlinkClick r:id="rId9"/>
              </a:rPr>
              <a:t>diaporama de la mission maternelle 21</a:t>
            </a:r>
            <a:endParaRPr lang="fr-FR" i="1" dirty="0"/>
          </a:p>
        </p:txBody>
      </p:sp>
      <p:sp>
        <p:nvSpPr>
          <p:cNvPr id="14" name="Rectangle à coins arrondis 13"/>
          <p:cNvSpPr/>
          <p:nvPr/>
        </p:nvSpPr>
        <p:spPr>
          <a:xfrm>
            <a:off x="7575269" y="166718"/>
            <a:ext cx="4337234" cy="597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t>4 - Les apprentissages</a:t>
            </a:r>
            <a:endParaRPr lang="fr-FR" sz="3600" dirty="0"/>
          </a:p>
        </p:txBody>
      </p:sp>
      <p:sp>
        <p:nvSpPr>
          <p:cNvPr id="4" name="Espace réservé du pied de page 3"/>
          <p:cNvSpPr>
            <a:spLocks noGrp="1"/>
          </p:cNvSpPr>
          <p:nvPr>
            <p:ph type="ftr" sz="quarter" idx="11"/>
          </p:nvPr>
        </p:nvSpPr>
        <p:spPr/>
        <p:txBody>
          <a:bodyPr/>
          <a:lstStyle/>
          <a:p>
            <a:r>
              <a:rPr lang="fr-FR" smtClean="0"/>
              <a:t>pôle maternelle 17 - février 2022</a:t>
            </a:r>
            <a:endParaRPr lang="fr-FR"/>
          </a:p>
        </p:txBody>
      </p:sp>
      <p:sp>
        <p:nvSpPr>
          <p:cNvPr id="5" name="Espace réservé du numéro de diapositive 4"/>
          <p:cNvSpPr>
            <a:spLocks noGrp="1"/>
          </p:cNvSpPr>
          <p:nvPr>
            <p:ph type="sldNum" sz="quarter" idx="12"/>
          </p:nvPr>
        </p:nvSpPr>
        <p:spPr/>
        <p:txBody>
          <a:bodyPr/>
          <a:lstStyle/>
          <a:p>
            <a:fld id="{5365A01F-C4C9-40F9-A558-C517A63623A3}" type="slidenum">
              <a:rPr lang="fr-FR" smtClean="0"/>
              <a:pPr/>
              <a:t>23</a:t>
            </a:fld>
            <a:endParaRPr lang="fr-FR"/>
          </a:p>
        </p:txBody>
      </p:sp>
    </p:spTree>
    <p:extLst>
      <p:ext uri="{BB962C8B-B14F-4D97-AF65-F5344CB8AC3E}">
        <p14:creationId xmlns:p14="http://schemas.microsoft.com/office/powerpoint/2010/main" val="31879464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3339" y="795934"/>
            <a:ext cx="10515600" cy="1325563"/>
          </a:xfrm>
        </p:spPr>
        <p:txBody>
          <a:bodyPr/>
          <a:lstStyle/>
          <a:p>
            <a:r>
              <a:rPr lang="fr-FR" dirty="0" smtClean="0">
                <a:solidFill>
                  <a:srgbClr val="9C2BA5"/>
                </a:solidFill>
              </a:rPr>
              <a:t>Apprendre ensemble et vivre ensemble : </a:t>
            </a:r>
            <a:br>
              <a:rPr lang="fr-FR" dirty="0" smtClean="0">
                <a:solidFill>
                  <a:srgbClr val="9C2BA5"/>
                </a:solidFill>
              </a:rPr>
            </a:br>
            <a:r>
              <a:rPr lang="fr-FR" dirty="0" smtClean="0">
                <a:solidFill>
                  <a:srgbClr val="9C2BA5"/>
                </a:solidFill>
              </a:rPr>
              <a:t>     </a:t>
            </a:r>
            <a:r>
              <a:rPr lang="fr-FR" u="sng" dirty="0" smtClean="0">
                <a:solidFill>
                  <a:srgbClr val="9C2BA5"/>
                </a:solidFill>
              </a:rPr>
              <a:t>un enjeu essentiel</a:t>
            </a:r>
            <a:endParaRPr lang="fr-FR" u="sng" dirty="0">
              <a:solidFill>
                <a:srgbClr val="9C2BA5"/>
              </a:solidFill>
            </a:endParaRPr>
          </a:p>
        </p:txBody>
      </p:sp>
      <p:sp>
        <p:nvSpPr>
          <p:cNvPr id="3" name="Espace réservé du contenu 2"/>
          <p:cNvSpPr>
            <a:spLocks noGrp="1"/>
          </p:cNvSpPr>
          <p:nvPr>
            <p:ph idx="1"/>
          </p:nvPr>
        </p:nvSpPr>
        <p:spPr>
          <a:xfrm>
            <a:off x="664632" y="2273223"/>
            <a:ext cx="10093015" cy="4144963"/>
          </a:xfrm>
        </p:spPr>
        <p:txBody>
          <a:bodyPr/>
          <a:lstStyle/>
          <a:p>
            <a:pPr>
              <a:buClrTx/>
              <a:buFont typeface="Wingdings" panose="05000000000000000000" pitchFamily="2" charset="2"/>
              <a:buChar char="§"/>
            </a:pPr>
            <a:r>
              <a:rPr lang="fr-FR" dirty="0" smtClean="0"/>
              <a:t>Coopérer, jouer ensemble</a:t>
            </a:r>
          </a:p>
          <a:p>
            <a:pPr>
              <a:buClrTx/>
              <a:buFont typeface="Wingdings" panose="05000000000000000000" pitchFamily="2" charset="2"/>
              <a:buChar char="§"/>
            </a:pPr>
            <a:r>
              <a:rPr lang="fr-FR" dirty="0" smtClean="0"/>
              <a:t>Comprendre les règles de vie</a:t>
            </a:r>
          </a:p>
          <a:p>
            <a:pPr>
              <a:buClrTx/>
              <a:buFont typeface="Wingdings" panose="05000000000000000000" pitchFamily="2" charset="2"/>
              <a:buChar char="§"/>
            </a:pPr>
            <a:r>
              <a:rPr lang="fr-FR" dirty="0" smtClean="0"/>
              <a:t>Devenir autonome</a:t>
            </a:r>
          </a:p>
          <a:p>
            <a:pPr>
              <a:buClrTx/>
              <a:buFont typeface="Wingdings" panose="05000000000000000000" pitchFamily="2" charset="2"/>
              <a:buChar char="§"/>
            </a:pPr>
            <a:r>
              <a:rPr lang="fr-FR" dirty="0" smtClean="0"/>
              <a:t>Comprendre ce qu’est l’école</a:t>
            </a:r>
            <a:endParaRPr lang="fr-FR" dirty="0"/>
          </a:p>
        </p:txBody>
      </p:sp>
      <p:pic>
        <p:nvPicPr>
          <p:cNvPr id="3074" name="Picture 2" descr="D:\Mes documents\Bureau\Sans titre 3.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3507" y="1591042"/>
            <a:ext cx="3113634" cy="2337206"/>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D:\Mes documents\Bureau\Sans titre 5.bm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189"/>
          <a:stretch/>
        </p:blipFill>
        <p:spPr bwMode="auto">
          <a:xfrm>
            <a:off x="6396126" y="4077072"/>
            <a:ext cx="3231015" cy="249284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Image 7"/>
          <p:cNvPicPr>
            <a:picLocks noChangeAspect="1"/>
          </p:cNvPicPr>
          <p:nvPr/>
        </p:nvPicPr>
        <p:blipFill rotWithShape="1">
          <a:blip r:embed="rId5">
            <a:extLst>
              <a:ext uri="{28A0092B-C50C-407E-A947-70E740481C1C}">
                <a14:useLocalDpi xmlns:a14="http://schemas.microsoft.com/office/drawing/2010/main" val="0"/>
              </a:ext>
            </a:extLst>
          </a:blip>
          <a:srcRect t="29214"/>
          <a:stretch/>
        </p:blipFill>
        <p:spPr>
          <a:xfrm>
            <a:off x="1730709" y="4345705"/>
            <a:ext cx="4187125" cy="2224207"/>
          </a:xfrm>
          <a:prstGeom prst="rect">
            <a:avLst/>
          </a:prstGeom>
        </p:spPr>
      </p:pic>
      <p:sp>
        <p:nvSpPr>
          <p:cNvPr id="10" name="ZoneTexte 9"/>
          <p:cNvSpPr txBox="1"/>
          <p:nvPr/>
        </p:nvSpPr>
        <p:spPr>
          <a:xfrm>
            <a:off x="3573195" y="6499912"/>
            <a:ext cx="5627830" cy="369332"/>
          </a:xfrm>
          <a:prstGeom prst="rect">
            <a:avLst/>
          </a:prstGeom>
          <a:noFill/>
        </p:spPr>
        <p:txBody>
          <a:bodyPr wrap="square" rtlCol="0">
            <a:spAutoFit/>
          </a:bodyPr>
          <a:lstStyle/>
          <a:p>
            <a:r>
              <a:rPr lang="fr-FR" i="1" dirty="0" smtClean="0"/>
              <a:t>Page extraite du </a:t>
            </a:r>
            <a:r>
              <a:rPr lang="fr-FR" i="1" dirty="0" smtClean="0">
                <a:hlinkClick r:id="rId6"/>
              </a:rPr>
              <a:t>diaporama de la mission maternelle 21</a:t>
            </a:r>
            <a:endParaRPr lang="fr-FR" i="1" dirty="0"/>
          </a:p>
        </p:txBody>
      </p:sp>
      <p:sp>
        <p:nvSpPr>
          <p:cNvPr id="9" name="Rectangle à coins arrondis 8"/>
          <p:cNvSpPr/>
          <p:nvPr/>
        </p:nvSpPr>
        <p:spPr>
          <a:xfrm>
            <a:off x="7692564" y="164622"/>
            <a:ext cx="4337234" cy="597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t>4 - Les apprentissages</a:t>
            </a:r>
            <a:endParaRPr lang="fr-FR" sz="3600" dirty="0"/>
          </a:p>
        </p:txBody>
      </p:sp>
      <p:sp>
        <p:nvSpPr>
          <p:cNvPr id="4" name="Espace réservé du pied de page 3"/>
          <p:cNvSpPr>
            <a:spLocks noGrp="1"/>
          </p:cNvSpPr>
          <p:nvPr>
            <p:ph type="ftr" sz="quarter" idx="11"/>
          </p:nvPr>
        </p:nvSpPr>
        <p:spPr/>
        <p:txBody>
          <a:bodyPr/>
          <a:lstStyle/>
          <a:p>
            <a:r>
              <a:rPr lang="fr-FR" smtClean="0"/>
              <a:t>pôle maternelle 17 - février 2022</a:t>
            </a:r>
            <a:endParaRPr lang="fr-FR"/>
          </a:p>
        </p:txBody>
      </p:sp>
      <p:sp>
        <p:nvSpPr>
          <p:cNvPr id="5" name="Espace réservé du numéro de diapositive 4"/>
          <p:cNvSpPr>
            <a:spLocks noGrp="1"/>
          </p:cNvSpPr>
          <p:nvPr>
            <p:ph type="sldNum" sz="quarter" idx="12"/>
          </p:nvPr>
        </p:nvSpPr>
        <p:spPr/>
        <p:txBody>
          <a:bodyPr/>
          <a:lstStyle/>
          <a:p>
            <a:fld id="{5365A01F-C4C9-40F9-A558-C517A63623A3}" type="slidenum">
              <a:rPr lang="fr-FR" smtClean="0"/>
              <a:pPr/>
              <a:t>24</a:t>
            </a:fld>
            <a:endParaRPr lang="fr-FR"/>
          </a:p>
        </p:txBody>
      </p:sp>
    </p:spTree>
    <p:extLst>
      <p:ext uri="{BB962C8B-B14F-4D97-AF65-F5344CB8AC3E}">
        <p14:creationId xmlns:p14="http://schemas.microsoft.com/office/powerpoint/2010/main" val="42404619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5988" y="13232"/>
            <a:ext cx="10515600" cy="1325563"/>
          </a:xfrm>
        </p:spPr>
        <p:txBody>
          <a:bodyPr>
            <a:noAutofit/>
          </a:bodyPr>
          <a:lstStyle/>
          <a:p>
            <a:r>
              <a:rPr lang="fr-FR" sz="4000" dirty="0" smtClean="0">
                <a:solidFill>
                  <a:srgbClr val="9C2BA5"/>
                </a:solidFill>
                <a:latin typeface="+mn-lt"/>
              </a:rPr>
              <a:t>Les outils pour structurer sa pensée</a:t>
            </a:r>
            <a:br>
              <a:rPr lang="fr-FR" sz="4000" dirty="0" smtClean="0">
                <a:solidFill>
                  <a:srgbClr val="9C2BA5"/>
                </a:solidFill>
                <a:latin typeface="+mn-lt"/>
              </a:rPr>
            </a:br>
            <a:r>
              <a:rPr lang="fr-FR" sz="2800" dirty="0" smtClean="0">
                <a:solidFill>
                  <a:srgbClr val="9C2BA5"/>
                </a:solidFill>
                <a:latin typeface="+mn-lt"/>
              </a:rPr>
              <a:t>(Premiers pas vers </a:t>
            </a:r>
            <a:r>
              <a:rPr lang="fr-FR" sz="2800" dirty="0">
                <a:solidFill>
                  <a:srgbClr val="9C2BA5"/>
                </a:solidFill>
                <a:latin typeface="+mn-lt"/>
              </a:rPr>
              <a:t>les Mathématiques)</a:t>
            </a:r>
          </a:p>
        </p:txBody>
      </p:sp>
      <p:pic>
        <p:nvPicPr>
          <p:cNvPr id="1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73" t="68186" r="31454" b="2799"/>
          <a:stretch/>
        </p:blipFill>
        <p:spPr bwMode="auto">
          <a:xfrm>
            <a:off x="5627087" y="3239202"/>
            <a:ext cx="2136311" cy="13656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2" name="Picture 2" descr="D:\Mes documents\Bureau\Sans titre 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988" y="1213151"/>
            <a:ext cx="2911032" cy="2097469"/>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D:\Mes documents\Bureau\Sans titre 2.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3432" y="4685228"/>
            <a:ext cx="3433288" cy="2095978"/>
          </a:xfrm>
          <a:prstGeom prst="rect">
            <a:avLst/>
          </a:prstGeom>
          <a:noFill/>
          <a:extLst>
            <a:ext uri="{909E8E84-426E-40dd-AFC4-6F175D3DCCD1}">
              <a14:hiddenFill xmlns:a14="http://schemas.microsoft.com/office/drawing/2010/main" xmlns="">
                <a:solidFill>
                  <a:srgbClr val="FFFFFF"/>
                </a:solidFill>
              </a14:hiddenFill>
            </a:ext>
          </a:extLst>
        </p:spPr>
      </p:pic>
      <p:pic>
        <p:nvPicPr>
          <p:cNvPr id="5125" name="Picture 5" descr="D:\Mes documents\Bureau\Sans titre 4.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9816" y="4685228"/>
            <a:ext cx="2870854" cy="2095978"/>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Image 10"/>
          <p:cNvPicPr>
            <a:picLocks noChangeAspect="1"/>
          </p:cNvPicPr>
          <p:nvPr/>
        </p:nvPicPr>
        <p:blipFill rotWithShape="1">
          <a:blip r:embed="rId7">
            <a:extLst>
              <a:ext uri="{28A0092B-C50C-407E-A947-70E740481C1C}">
                <a14:useLocalDpi xmlns:a14="http://schemas.microsoft.com/office/drawing/2010/main" val="0"/>
              </a:ext>
            </a:extLst>
          </a:blip>
          <a:srcRect t="30515" r="16486"/>
          <a:stretch/>
        </p:blipFill>
        <p:spPr>
          <a:xfrm>
            <a:off x="9643272" y="1962109"/>
            <a:ext cx="2202467" cy="2440861"/>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7966" y="1218673"/>
            <a:ext cx="2599307" cy="1944282"/>
          </a:xfrm>
          <a:prstGeom prst="rect">
            <a:avLst/>
          </a:prstGeom>
        </p:spPr>
      </p:pic>
      <p:pic>
        <p:nvPicPr>
          <p:cNvPr id="14" name="Imag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15826" y="4119738"/>
            <a:ext cx="2001228" cy="2665636"/>
          </a:xfrm>
          <a:prstGeom prst="rect">
            <a:avLst/>
          </a:prstGeom>
        </p:spPr>
      </p:pic>
      <p:pic>
        <p:nvPicPr>
          <p:cNvPr id="3" name="Image 2"/>
          <p:cNvPicPr>
            <a:picLocks noChangeAspect="1"/>
          </p:cNvPicPr>
          <p:nvPr/>
        </p:nvPicPr>
        <p:blipFill rotWithShape="1">
          <a:blip r:embed="rId10"/>
          <a:srcRect l="6789" t="11620" b="14381"/>
          <a:stretch/>
        </p:blipFill>
        <p:spPr>
          <a:xfrm>
            <a:off x="6291204" y="1213151"/>
            <a:ext cx="3106219" cy="1843558"/>
          </a:xfrm>
          <a:prstGeom prst="rect">
            <a:avLst/>
          </a:prstGeom>
        </p:spPr>
      </p:pic>
      <p:pic>
        <p:nvPicPr>
          <p:cNvPr id="5" name="Imag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260" y="3671668"/>
            <a:ext cx="2075804" cy="3113706"/>
          </a:xfrm>
          <a:prstGeom prst="rect">
            <a:avLst/>
          </a:prstGeom>
        </p:spPr>
      </p:pic>
      <p:sp>
        <p:nvSpPr>
          <p:cNvPr id="16" name="ZoneTexte 15"/>
          <p:cNvSpPr txBox="1"/>
          <p:nvPr/>
        </p:nvSpPr>
        <p:spPr>
          <a:xfrm>
            <a:off x="6460335" y="788670"/>
            <a:ext cx="5627830" cy="369332"/>
          </a:xfrm>
          <a:prstGeom prst="rect">
            <a:avLst/>
          </a:prstGeom>
          <a:noFill/>
        </p:spPr>
        <p:txBody>
          <a:bodyPr wrap="square" rtlCol="0">
            <a:spAutoFit/>
          </a:bodyPr>
          <a:lstStyle/>
          <a:p>
            <a:r>
              <a:rPr lang="fr-FR" i="1" dirty="0" smtClean="0"/>
              <a:t>Page extraite du </a:t>
            </a:r>
            <a:r>
              <a:rPr lang="fr-FR" i="1" dirty="0" smtClean="0">
                <a:hlinkClick r:id="rId12"/>
              </a:rPr>
              <a:t>diaporama de la mission maternelle 21</a:t>
            </a:r>
            <a:endParaRPr lang="fr-FR" i="1" dirty="0"/>
          </a:p>
        </p:txBody>
      </p:sp>
      <p:sp>
        <p:nvSpPr>
          <p:cNvPr id="17" name="Rectangle à coins arrondis 16"/>
          <p:cNvSpPr/>
          <p:nvPr/>
        </p:nvSpPr>
        <p:spPr>
          <a:xfrm>
            <a:off x="8130670" y="164622"/>
            <a:ext cx="3861033" cy="597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4 - Les apprentissages</a:t>
            </a:r>
            <a:endParaRPr lang="fr-FR" sz="3200" dirty="0"/>
          </a:p>
        </p:txBody>
      </p:sp>
      <p:sp>
        <p:nvSpPr>
          <p:cNvPr id="4" name="Espace réservé du pied de page 3"/>
          <p:cNvSpPr>
            <a:spLocks noGrp="1"/>
          </p:cNvSpPr>
          <p:nvPr>
            <p:ph type="ftr" sz="quarter" idx="11"/>
          </p:nvPr>
        </p:nvSpPr>
        <p:spPr/>
        <p:txBody>
          <a:bodyPr/>
          <a:lstStyle/>
          <a:p>
            <a:r>
              <a:rPr lang="fr-FR" smtClean="0"/>
              <a:t>pôle maternelle 17 - février 2022</a:t>
            </a:r>
            <a:endParaRPr lang="fr-FR"/>
          </a:p>
        </p:txBody>
      </p:sp>
      <p:sp>
        <p:nvSpPr>
          <p:cNvPr id="6" name="Espace réservé du numéro de diapositive 5"/>
          <p:cNvSpPr>
            <a:spLocks noGrp="1"/>
          </p:cNvSpPr>
          <p:nvPr>
            <p:ph type="sldNum" sz="quarter" idx="12"/>
          </p:nvPr>
        </p:nvSpPr>
        <p:spPr/>
        <p:txBody>
          <a:bodyPr/>
          <a:lstStyle/>
          <a:p>
            <a:fld id="{5365A01F-C4C9-40F9-A558-C517A63623A3}" type="slidenum">
              <a:rPr lang="fr-FR" smtClean="0"/>
              <a:pPr/>
              <a:t>25</a:t>
            </a:fld>
            <a:endParaRPr lang="fr-FR"/>
          </a:p>
        </p:txBody>
      </p:sp>
    </p:spTree>
    <p:extLst>
      <p:ext uri="{BB962C8B-B14F-4D97-AF65-F5344CB8AC3E}">
        <p14:creationId xmlns:p14="http://schemas.microsoft.com/office/powerpoint/2010/main" val="42335923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6396" y="7427"/>
            <a:ext cx="10515600" cy="1325563"/>
          </a:xfrm>
        </p:spPr>
        <p:txBody>
          <a:bodyPr/>
          <a:lstStyle/>
          <a:p>
            <a:r>
              <a:rPr lang="fr-FR" dirty="0" smtClean="0">
                <a:solidFill>
                  <a:srgbClr val="9C2BA5"/>
                </a:solidFill>
                <a:latin typeface="+mn-lt"/>
              </a:rPr>
              <a:t>Explorer le monde</a:t>
            </a:r>
            <a:br>
              <a:rPr lang="fr-FR" dirty="0" smtClean="0">
                <a:solidFill>
                  <a:srgbClr val="9C2BA5"/>
                </a:solidFill>
                <a:latin typeface="+mn-lt"/>
              </a:rPr>
            </a:br>
            <a:r>
              <a:rPr lang="fr-FR" sz="2800" dirty="0" smtClean="0">
                <a:solidFill>
                  <a:srgbClr val="9C2BA5"/>
                </a:solidFill>
                <a:latin typeface="+mn-lt"/>
              </a:rPr>
              <a:t>(</a:t>
            </a:r>
            <a:r>
              <a:rPr lang="fr-FR" sz="2800" dirty="0">
                <a:solidFill>
                  <a:srgbClr val="9C2BA5"/>
                </a:solidFill>
              </a:rPr>
              <a:t>Premiers pas </a:t>
            </a:r>
            <a:r>
              <a:rPr lang="fr-FR" sz="2800" dirty="0">
                <a:solidFill>
                  <a:srgbClr val="9C2BA5"/>
                </a:solidFill>
                <a:latin typeface="+mn-lt"/>
              </a:rPr>
              <a:t>v</a:t>
            </a:r>
            <a:r>
              <a:rPr lang="fr-FR" sz="2800" dirty="0" smtClean="0">
                <a:solidFill>
                  <a:srgbClr val="9C2BA5"/>
                </a:solidFill>
                <a:latin typeface="+mn-lt"/>
              </a:rPr>
              <a:t>ers </a:t>
            </a:r>
            <a:r>
              <a:rPr lang="fr-FR" sz="2800" dirty="0">
                <a:solidFill>
                  <a:srgbClr val="9C2BA5"/>
                </a:solidFill>
                <a:latin typeface="+mn-lt"/>
              </a:rPr>
              <a:t>les sciences)</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254" t="4033" r="33102" b="71621"/>
          <a:stretch/>
        </p:blipFill>
        <p:spPr bwMode="auto">
          <a:xfrm>
            <a:off x="6400910" y="2074744"/>
            <a:ext cx="2504109" cy="16534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50" name="Picture 6" descr="D:\Mes documents\Bureau\Sans titre 1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3916" y="1147676"/>
            <a:ext cx="2520280" cy="2393207"/>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Image 2"/>
          <p:cNvPicPr>
            <a:picLocks noChangeAspect="1"/>
          </p:cNvPicPr>
          <p:nvPr/>
        </p:nvPicPr>
        <p:blipFill rotWithShape="1">
          <a:blip r:embed="rId5">
            <a:extLst>
              <a:ext uri="{28A0092B-C50C-407E-A947-70E740481C1C}">
                <a14:useLocalDpi xmlns:a14="http://schemas.microsoft.com/office/drawing/2010/main" val="0"/>
              </a:ext>
            </a:extLst>
          </a:blip>
          <a:srcRect t="34401" r="22297"/>
          <a:stretch/>
        </p:blipFill>
        <p:spPr>
          <a:xfrm>
            <a:off x="930922" y="3886168"/>
            <a:ext cx="2308524" cy="2595943"/>
          </a:xfrm>
          <a:prstGeom prst="rect">
            <a:avLst/>
          </a:prstGeom>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922" y="1781899"/>
            <a:ext cx="2351583" cy="1758984"/>
          </a:xfrm>
          <a:prstGeom prst="rect">
            <a:avLst/>
          </a:prstGeom>
        </p:spPr>
      </p:pic>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3916" y="3886168"/>
            <a:ext cx="1948906" cy="2595943"/>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7292" y="3996689"/>
            <a:ext cx="3175000" cy="2374900"/>
          </a:xfrm>
          <a:prstGeom prst="rect">
            <a:avLst/>
          </a:prstGeom>
        </p:spPr>
      </p:pic>
      <p:pic>
        <p:nvPicPr>
          <p:cNvPr id="19" name="Imag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09330" y="3886167"/>
            <a:ext cx="1865932" cy="2485421"/>
          </a:xfrm>
          <a:prstGeom prst="rect">
            <a:avLst/>
          </a:prstGeom>
        </p:spPr>
      </p:pic>
      <p:pic>
        <p:nvPicPr>
          <p:cNvPr id="20" name="Image 19"/>
          <p:cNvPicPr>
            <a:picLocks noChangeAspect="1"/>
          </p:cNvPicPr>
          <p:nvPr/>
        </p:nvPicPr>
        <p:blipFill rotWithShape="1">
          <a:blip r:embed="rId9" cstate="print">
            <a:extLst>
              <a:ext uri="{28A0092B-C50C-407E-A947-70E740481C1C}">
                <a14:useLocalDpi xmlns:a14="http://schemas.microsoft.com/office/drawing/2010/main" val="0"/>
              </a:ext>
            </a:extLst>
          </a:blip>
          <a:srcRect l="13839"/>
          <a:stretch/>
        </p:blipFill>
        <p:spPr>
          <a:xfrm>
            <a:off x="9018729" y="1528354"/>
            <a:ext cx="2527244" cy="2199867"/>
          </a:xfrm>
          <a:prstGeom prst="rect">
            <a:avLst/>
          </a:prstGeom>
        </p:spPr>
      </p:pic>
      <p:pic>
        <p:nvPicPr>
          <p:cNvPr id="12" name="Image 11"/>
          <p:cNvPicPr>
            <a:picLocks noChangeAspect="1"/>
          </p:cNvPicPr>
          <p:nvPr/>
        </p:nvPicPr>
        <p:blipFill rotWithShape="1">
          <a:blip r:embed="rId10">
            <a:extLst>
              <a:ext uri="{28A0092B-C50C-407E-A947-70E740481C1C}">
                <a14:useLocalDpi xmlns:a14="http://schemas.microsoft.com/office/drawing/2010/main" val="0"/>
              </a:ext>
            </a:extLst>
          </a:blip>
          <a:srcRect l="30357" t="10130"/>
          <a:stretch/>
        </p:blipFill>
        <p:spPr>
          <a:xfrm>
            <a:off x="6400910" y="80583"/>
            <a:ext cx="2211168" cy="1894645"/>
          </a:xfrm>
          <a:prstGeom prst="rect">
            <a:avLst/>
          </a:prstGeom>
        </p:spPr>
      </p:pic>
      <p:sp>
        <p:nvSpPr>
          <p:cNvPr id="15" name="ZoneTexte 14"/>
          <p:cNvSpPr txBox="1"/>
          <p:nvPr/>
        </p:nvSpPr>
        <p:spPr>
          <a:xfrm>
            <a:off x="3282505" y="6500249"/>
            <a:ext cx="5627830" cy="369332"/>
          </a:xfrm>
          <a:prstGeom prst="rect">
            <a:avLst/>
          </a:prstGeom>
          <a:noFill/>
        </p:spPr>
        <p:txBody>
          <a:bodyPr wrap="square" rtlCol="0">
            <a:spAutoFit/>
          </a:bodyPr>
          <a:lstStyle/>
          <a:p>
            <a:r>
              <a:rPr lang="fr-FR" i="1" dirty="0" smtClean="0"/>
              <a:t>Page extraite du </a:t>
            </a:r>
            <a:r>
              <a:rPr lang="fr-FR" i="1" dirty="0" smtClean="0">
                <a:hlinkClick r:id="rId11"/>
              </a:rPr>
              <a:t>diaporama de la mission maternelle 21</a:t>
            </a:r>
            <a:endParaRPr lang="fr-FR" i="1" dirty="0"/>
          </a:p>
        </p:txBody>
      </p:sp>
      <p:sp>
        <p:nvSpPr>
          <p:cNvPr id="16" name="Rectangle à coins arrondis 15"/>
          <p:cNvSpPr/>
          <p:nvPr/>
        </p:nvSpPr>
        <p:spPr>
          <a:xfrm>
            <a:off x="8130670" y="164622"/>
            <a:ext cx="3861033" cy="597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4 - Les apprentissages</a:t>
            </a:r>
            <a:endParaRPr lang="fr-FR" sz="3200" dirty="0"/>
          </a:p>
        </p:txBody>
      </p:sp>
      <p:sp>
        <p:nvSpPr>
          <p:cNvPr id="4" name="Espace réservé du pied de page 3"/>
          <p:cNvSpPr>
            <a:spLocks noGrp="1"/>
          </p:cNvSpPr>
          <p:nvPr>
            <p:ph type="ftr" sz="quarter" idx="11"/>
          </p:nvPr>
        </p:nvSpPr>
        <p:spPr/>
        <p:txBody>
          <a:bodyPr/>
          <a:lstStyle/>
          <a:p>
            <a:r>
              <a:rPr lang="fr-FR" smtClean="0"/>
              <a:t>pôle maternelle 17 - février 2022</a:t>
            </a:r>
            <a:endParaRPr lang="fr-FR"/>
          </a:p>
        </p:txBody>
      </p:sp>
      <p:sp>
        <p:nvSpPr>
          <p:cNvPr id="7" name="Espace réservé du numéro de diapositive 6"/>
          <p:cNvSpPr>
            <a:spLocks noGrp="1"/>
          </p:cNvSpPr>
          <p:nvPr>
            <p:ph type="sldNum" sz="quarter" idx="12"/>
          </p:nvPr>
        </p:nvSpPr>
        <p:spPr/>
        <p:txBody>
          <a:bodyPr/>
          <a:lstStyle/>
          <a:p>
            <a:fld id="{5365A01F-C4C9-40F9-A558-C517A63623A3}" type="slidenum">
              <a:rPr lang="fr-FR" smtClean="0"/>
              <a:pPr/>
              <a:t>26</a:t>
            </a:fld>
            <a:endParaRPr lang="fr-FR"/>
          </a:p>
        </p:txBody>
      </p:sp>
    </p:spTree>
    <p:extLst>
      <p:ext uri="{BB962C8B-B14F-4D97-AF65-F5344CB8AC3E}">
        <p14:creationId xmlns:p14="http://schemas.microsoft.com/office/powerpoint/2010/main" val="5287718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5671" y="107277"/>
            <a:ext cx="8455273" cy="1325563"/>
          </a:xfrm>
        </p:spPr>
        <p:txBody>
          <a:bodyPr>
            <a:normAutofit/>
          </a:bodyPr>
          <a:lstStyle/>
          <a:p>
            <a:r>
              <a:rPr lang="fr-FR" sz="4000" dirty="0" smtClean="0">
                <a:solidFill>
                  <a:srgbClr val="9C2BA5"/>
                </a:solidFill>
              </a:rPr>
              <a:t>Agir, s’exprimer, comprendre à travers les activités physiques </a:t>
            </a:r>
            <a:r>
              <a:rPr lang="fr-FR" sz="4000" u="sng" dirty="0" smtClean="0">
                <a:solidFill>
                  <a:srgbClr val="9C2BA5"/>
                </a:solidFill>
              </a:rPr>
              <a:t>quotidiennement</a:t>
            </a:r>
            <a:endParaRPr lang="fr-FR" sz="4000" u="sng" dirty="0">
              <a:solidFill>
                <a:srgbClr val="9C2BA5"/>
              </a:solidFill>
            </a:endParaRPr>
          </a:p>
        </p:txBody>
      </p:sp>
      <p:pic>
        <p:nvPicPr>
          <p:cNvPr id="4098" name="Picture 2" descr="D:\Mes documents\Bureau\Sans titre 6.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230" y="1084207"/>
            <a:ext cx="1839930" cy="228945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t="33911"/>
          <a:stretch/>
        </p:blipFill>
        <p:spPr>
          <a:xfrm>
            <a:off x="4160529" y="3649404"/>
            <a:ext cx="2487427" cy="2189691"/>
          </a:xfrm>
          <a:prstGeom prst="rect">
            <a:avLst/>
          </a:prstGeom>
        </p:spPr>
      </p:pic>
      <p:pic>
        <p:nvPicPr>
          <p:cNvPr id="7" name="Image 6"/>
          <p:cNvPicPr>
            <a:picLocks noChangeAspect="1"/>
          </p:cNvPicPr>
          <p:nvPr/>
        </p:nvPicPr>
        <p:blipFill rotWithShape="1">
          <a:blip r:embed="rId5">
            <a:extLst>
              <a:ext uri="{28A0092B-C50C-407E-A947-70E740481C1C}">
                <a14:useLocalDpi xmlns:a14="http://schemas.microsoft.com/office/drawing/2010/main" val="0"/>
              </a:ext>
            </a:extLst>
          </a:blip>
          <a:srcRect t="23694"/>
          <a:stretch/>
        </p:blipFill>
        <p:spPr>
          <a:xfrm>
            <a:off x="7004966" y="1432840"/>
            <a:ext cx="1909535" cy="1940826"/>
          </a:xfrm>
          <a:prstGeom prst="rect">
            <a:avLst/>
          </a:prstGeom>
        </p:spPr>
      </p:pic>
      <p:pic>
        <p:nvPicPr>
          <p:cNvPr id="10" name="Image 9"/>
          <p:cNvPicPr>
            <a:picLocks noChangeAspect="1"/>
          </p:cNvPicPr>
          <p:nvPr/>
        </p:nvPicPr>
        <p:blipFill rotWithShape="1">
          <a:blip r:embed="rId6">
            <a:extLst>
              <a:ext uri="{28A0092B-C50C-407E-A947-70E740481C1C}">
                <a14:useLocalDpi xmlns:a14="http://schemas.microsoft.com/office/drawing/2010/main" val="0"/>
              </a:ext>
            </a:extLst>
          </a:blip>
          <a:srcRect t="13980"/>
          <a:stretch/>
        </p:blipFill>
        <p:spPr>
          <a:xfrm>
            <a:off x="917268" y="1432841"/>
            <a:ext cx="2881135" cy="1853825"/>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251" y="3649405"/>
            <a:ext cx="2927395" cy="2189691"/>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9800" y="3649404"/>
            <a:ext cx="2927394" cy="2189691"/>
          </a:xfrm>
          <a:prstGeom prst="rect">
            <a:avLst/>
          </a:prstGeom>
        </p:spPr>
      </p:pic>
      <p:pic>
        <p:nvPicPr>
          <p:cNvPr id="13" name="Image 12"/>
          <p:cNvPicPr>
            <a:picLocks noChangeAspect="1"/>
          </p:cNvPicPr>
          <p:nvPr/>
        </p:nvPicPr>
        <p:blipFill rotWithShape="1">
          <a:blip r:embed="rId9"/>
          <a:srcRect b="16225"/>
          <a:stretch/>
        </p:blipFill>
        <p:spPr>
          <a:xfrm>
            <a:off x="10011077" y="3649404"/>
            <a:ext cx="1927502" cy="2150505"/>
          </a:xfrm>
          <a:prstGeom prst="rect">
            <a:avLst/>
          </a:prstGeom>
        </p:spPr>
      </p:pic>
      <p:pic>
        <p:nvPicPr>
          <p:cNvPr id="14" name="Image 13"/>
          <p:cNvPicPr>
            <a:picLocks noChangeAspect="1"/>
          </p:cNvPicPr>
          <p:nvPr/>
        </p:nvPicPr>
        <p:blipFill rotWithShape="1">
          <a:blip r:embed="rId10" cstate="print">
            <a:extLst>
              <a:ext uri="{28A0092B-C50C-407E-A947-70E740481C1C}">
                <a14:useLocalDpi xmlns:a14="http://schemas.microsoft.com/office/drawing/2010/main" val="0"/>
              </a:ext>
            </a:extLst>
          </a:blip>
          <a:srcRect l="2817" r="2636" b="5846"/>
          <a:stretch/>
        </p:blipFill>
        <p:spPr>
          <a:xfrm>
            <a:off x="4038465" y="1445928"/>
            <a:ext cx="2791182" cy="1840737"/>
          </a:xfrm>
          <a:prstGeom prst="rect">
            <a:avLst/>
          </a:prstGeom>
        </p:spPr>
      </p:pic>
      <p:sp>
        <p:nvSpPr>
          <p:cNvPr id="17" name="ZoneTexte 16"/>
          <p:cNvSpPr txBox="1"/>
          <p:nvPr/>
        </p:nvSpPr>
        <p:spPr>
          <a:xfrm>
            <a:off x="3126291" y="6456869"/>
            <a:ext cx="5627830" cy="369332"/>
          </a:xfrm>
          <a:prstGeom prst="rect">
            <a:avLst/>
          </a:prstGeom>
          <a:noFill/>
        </p:spPr>
        <p:txBody>
          <a:bodyPr wrap="square" rtlCol="0">
            <a:spAutoFit/>
          </a:bodyPr>
          <a:lstStyle/>
          <a:p>
            <a:r>
              <a:rPr lang="fr-FR" i="1" dirty="0" smtClean="0"/>
              <a:t>Page extraite du </a:t>
            </a:r>
            <a:r>
              <a:rPr lang="fr-FR" i="1" dirty="0" smtClean="0">
                <a:hlinkClick r:id="rId11"/>
              </a:rPr>
              <a:t>diaporama de la mission maternelle 21</a:t>
            </a:r>
            <a:endParaRPr lang="fr-FR" i="1" dirty="0"/>
          </a:p>
        </p:txBody>
      </p:sp>
      <p:sp>
        <p:nvSpPr>
          <p:cNvPr id="15" name="Rectangle à coins arrondis 14"/>
          <p:cNvSpPr/>
          <p:nvPr/>
        </p:nvSpPr>
        <p:spPr>
          <a:xfrm>
            <a:off x="8130670" y="164622"/>
            <a:ext cx="3861033" cy="597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4 - Les apprentissages</a:t>
            </a:r>
            <a:endParaRPr lang="fr-FR" sz="3200" dirty="0"/>
          </a:p>
        </p:txBody>
      </p:sp>
      <p:sp>
        <p:nvSpPr>
          <p:cNvPr id="3" name="Espace réservé du pied de page 2"/>
          <p:cNvSpPr>
            <a:spLocks noGrp="1"/>
          </p:cNvSpPr>
          <p:nvPr>
            <p:ph type="ftr" sz="quarter" idx="11"/>
          </p:nvPr>
        </p:nvSpPr>
        <p:spPr/>
        <p:txBody>
          <a:bodyPr/>
          <a:lstStyle/>
          <a:p>
            <a:r>
              <a:rPr lang="fr-FR" smtClean="0"/>
              <a:t>pôle maternelle 17 - février 2022</a:t>
            </a:r>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27</a:t>
            </a:fld>
            <a:endParaRPr lang="fr-FR"/>
          </a:p>
        </p:txBody>
      </p:sp>
    </p:spTree>
    <p:extLst>
      <p:ext uri="{BB962C8B-B14F-4D97-AF65-F5344CB8AC3E}">
        <p14:creationId xmlns:p14="http://schemas.microsoft.com/office/powerpoint/2010/main" val="844356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0635" y="47532"/>
            <a:ext cx="7621507" cy="1325563"/>
          </a:xfrm>
        </p:spPr>
        <p:txBody>
          <a:bodyPr>
            <a:normAutofit/>
          </a:bodyPr>
          <a:lstStyle/>
          <a:p>
            <a:r>
              <a:rPr lang="fr-FR" sz="4200" dirty="0" smtClean="0">
                <a:solidFill>
                  <a:srgbClr val="9C2BA5"/>
                </a:solidFill>
              </a:rPr>
              <a:t>Agir, s’exprimer, comprendre à travers les activités artistiques</a:t>
            </a:r>
            <a:endParaRPr lang="fr-FR" sz="4200" dirty="0">
              <a:solidFill>
                <a:srgbClr val="9C2BA5"/>
              </a:solidFill>
            </a:endParaRPr>
          </a:p>
        </p:txBody>
      </p:sp>
      <p:sp>
        <p:nvSpPr>
          <p:cNvPr id="3" name="Espace réservé du contenu 2"/>
          <p:cNvSpPr>
            <a:spLocks noGrp="1"/>
          </p:cNvSpPr>
          <p:nvPr>
            <p:ph idx="1"/>
          </p:nvPr>
        </p:nvSpPr>
        <p:spPr>
          <a:xfrm>
            <a:off x="720635" y="1443808"/>
            <a:ext cx="10515600" cy="4351338"/>
          </a:xfrm>
        </p:spPr>
        <p:txBody>
          <a:bodyPr/>
          <a:lstStyle/>
          <a:p>
            <a:r>
              <a:rPr lang="fr-FR" dirty="0"/>
              <a:t>Arts visuels</a:t>
            </a:r>
          </a:p>
          <a:p>
            <a:r>
              <a:rPr lang="fr-FR" dirty="0"/>
              <a:t>Musique</a:t>
            </a:r>
          </a:p>
          <a:p>
            <a:pPr marL="0" indent="0">
              <a:buNone/>
            </a:pPr>
            <a:endParaRPr lang="fr-FR" dirty="0"/>
          </a:p>
        </p:txBody>
      </p:sp>
      <p:pic>
        <p:nvPicPr>
          <p:cNvPr id="1024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608" t="4179" r="12250" b="67028"/>
          <a:stretch/>
        </p:blipFill>
        <p:spPr bwMode="auto">
          <a:xfrm>
            <a:off x="1729963" y="4414766"/>
            <a:ext cx="4248472" cy="21473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0" name="Picture 2" descr="D:\Mes documents\Bureau\Sans titre 12.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3972" y="1648707"/>
            <a:ext cx="2772308" cy="2612548"/>
          </a:xfrm>
          <a:prstGeom prst="rect">
            <a:avLst/>
          </a:prstGeom>
          <a:noFill/>
          <a:extLst>
            <a:ext uri="{909E8E84-426E-40dd-AFC4-6F175D3DCCD1}">
              <a14:hiddenFill xmlns:a14="http://schemas.microsoft.com/office/drawing/2010/main" xmlns="">
                <a:solidFill>
                  <a:srgbClr val="FFFFFF"/>
                </a:solidFill>
              </a14:hiddenFill>
            </a:ext>
          </a:extLst>
        </p:spPr>
      </p:pic>
      <p:pic>
        <p:nvPicPr>
          <p:cNvPr id="7171" name="Picture 3" descr="D:\Mes documents\Bureau\Sans titre 13.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0343" y="886190"/>
            <a:ext cx="3304731" cy="2715039"/>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D:\Mes documents\Bureau\Sans titre 14.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515" y="3729466"/>
            <a:ext cx="3304731" cy="283262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Image 7"/>
          <p:cNvPicPr>
            <a:picLocks noChangeAspect="1"/>
          </p:cNvPicPr>
          <p:nvPr/>
        </p:nvPicPr>
        <p:blipFill>
          <a:blip r:embed="rId7"/>
          <a:stretch>
            <a:fillRect/>
          </a:stretch>
        </p:blipFill>
        <p:spPr>
          <a:xfrm>
            <a:off x="1290621" y="2455872"/>
            <a:ext cx="2413365" cy="1805383"/>
          </a:xfrm>
          <a:prstGeom prst="rect">
            <a:avLst/>
          </a:prstGeom>
        </p:spPr>
      </p:pic>
      <p:sp>
        <p:nvSpPr>
          <p:cNvPr id="11" name="ZoneTexte 10"/>
          <p:cNvSpPr txBox="1"/>
          <p:nvPr/>
        </p:nvSpPr>
        <p:spPr>
          <a:xfrm>
            <a:off x="3865560" y="6505663"/>
            <a:ext cx="5627830" cy="369332"/>
          </a:xfrm>
          <a:prstGeom prst="rect">
            <a:avLst/>
          </a:prstGeom>
          <a:noFill/>
        </p:spPr>
        <p:txBody>
          <a:bodyPr wrap="square" rtlCol="0">
            <a:spAutoFit/>
          </a:bodyPr>
          <a:lstStyle/>
          <a:p>
            <a:r>
              <a:rPr lang="fr-FR" i="1" dirty="0" smtClean="0"/>
              <a:t>Page extraite du </a:t>
            </a:r>
            <a:r>
              <a:rPr lang="fr-FR" i="1" dirty="0" smtClean="0">
                <a:hlinkClick r:id="rId8"/>
              </a:rPr>
              <a:t>diaporama de la mission maternelle 21</a:t>
            </a:r>
            <a:endParaRPr lang="fr-FR" i="1" dirty="0"/>
          </a:p>
        </p:txBody>
      </p:sp>
      <p:sp>
        <p:nvSpPr>
          <p:cNvPr id="12" name="Rectangle à coins arrondis 11"/>
          <p:cNvSpPr/>
          <p:nvPr/>
        </p:nvSpPr>
        <p:spPr>
          <a:xfrm>
            <a:off x="8130670" y="164622"/>
            <a:ext cx="3861033" cy="597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4 - Les apprentissages</a:t>
            </a:r>
            <a:endParaRPr lang="fr-FR" sz="3200" dirty="0"/>
          </a:p>
        </p:txBody>
      </p:sp>
      <p:sp>
        <p:nvSpPr>
          <p:cNvPr id="4" name="Espace réservé du pied de page 3"/>
          <p:cNvSpPr>
            <a:spLocks noGrp="1"/>
          </p:cNvSpPr>
          <p:nvPr>
            <p:ph type="ftr" sz="quarter" idx="11"/>
          </p:nvPr>
        </p:nvSpPr>
        <p:spPr/>
        <p:txBody>
          <a:bodyPr/>
          <a:lstStyle/>
          <a:p>
            <a:r>
              <a:rPr lang="fr-FR" smtClean="0"/>
              <a:t>pôle maternelle 17 - février 2022</a:t>
            </a:r>
            <a:endParaRPr lang="fr-FR"/>
          </a:p>
        </p:txBody>
      </p:sp>
      <p:sp>
        <p:nvSpPr>
          <p:cNvPr id="5" name="Espace réservé du numéro de diapositive 4"/>
          <p:cNvSpPr>
            <a:spLocks noGrp="1"/>
          </p:cNvSpPr>
          <p:nvPr>
            <p:ph type="sldNum" sz="quarter" idx="12"/>
          </p:nvPr>
        </p:nvSpPr>
        <p:spPr/>
        <p:txBody>
          <a:bodyPr/>
          <a:lstStyle/>
          <a:p>
            <a:fld id="{3A1856DD-88C7-4767-9A33-36F922CC7B1C}" type="slidenum">
              <a:rPr lang="fr-FR" smtClean="0"/>
              <a:t>28</a:t>
            </a:fld>
            <a:endParaRPr lang="fr-FR"/>
          </a:p>
        </p:txBody>
      </p:sp>
    </p:spTree>
    <p:extLst>
      <p:ext uri="{BB962C8B-B14F-4D97-AF65-F5344CB8AC3E}">
        <p14:creationId xmlns:p14="http://schemas.microsoft.com/office/powerpoint/2010/main" val="26220135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9136" y="906908"/>
            <a:ext cx="9873342" cy="1325563"/>
          </a:xfrm>
        </p:spPr>
        <p:txBody>
          <a:bodyPr>
            <a:normAutofit/>
          </a:bodyPr>
          <a:lstStyle/>
          <a:p>
            <a:r>
              <a:rPr lang="fr-FR" sz="4200" dirty="0" smtClean="0">
                <a:solidFill>
                  <a:srgbClr val="9C2BA5"/>
                </a:solidFill>
              </a:rPr>
              <a:t>Le suivi et l’évaluation des apprentissages. </a:t>
            </a:r>
            <a:br>
              <a:rPr lang="fr-FR" sz="4200" dirty="0" smtClean="0">
                <a:solidFill>
                  <a:srgbClr val="9C2BA5"/>
                </a:solidFill>
              </a:rPr>
            </a:br>
            <a:r>
              <a:rPr lang="fr-FR" sz="4200" dirty="0" smtClean="0">
                <a:solidFill>
                  <a:srgbClr val="9C2BA5"/>
                </a:solidFill>
              </a:rPr>
              <a:t>Pourquoi évaluer ?</a:t>
            </a:r>
            <a:endParaRPr lang="fr-FR" sz="4200" dirty="0">
              <a:solidFill>
                <a:srgbClr val="9C2BA5"/>
              </a:solidFill>
            </a:endParaRPr>
          </a:p>
        </p:txBody>
      </p:sp>
      <p:sp>
        <p:nvSpPr>
          <p:cNvPr id="12" name="Rectangle à coins arrondis 11"/>
          <p:cNvSpPr/>
          <p:nvPr/>
        </p:nvSpPr>
        <p:spPr>
          <a:xfrm>
            <a:off x="8130670" y="164622"/>
            <a:ext cx="3861033" cy="597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4 - Les apprentissages</a:t>
            </a:r>
            <a:endParaRPr lang="fr-FR" sz="3200" dirty="0"/>
          </a:p>
        </p:txBody>
      </p:sp>
      <p:pic>
        <p:nvPicPr>
          <p:cNvPr id="13" name="Espace réservé du contenu 12"/>
          <p:cNvPicPr>
            <a:picLocks noGrp="1" noChangeAspect="1"/>
          </p:cNvPicPr>
          <p:nvPr>
            <p:ph idx="1"/>
          </p:nvPr>
        </p:nvPicPr>
        <p:blipFill>
          <a:blip r:embed="rId3"/>
          <a:stretch>
            <a:fillRect/>
          </a:stretch>
        </p:blipFill>
        <p:spPr>
          <a:xfrm>
            <a:off x="529136" y="2232471"/>
            <a:ext cx="11078554" cy="4442074"/>
          </a:xfrm>
          <a:prstGeom prst="rect">
            <a:avLst/>
          </a:prstGeom>
        </p:spPr>
      </p:pic>
      <p:sp>
        <p:nvSpPr>
          <p:cNvPr id="3" name="Espace réservé du pied de page 2"/>
          <p:cNvSpPr>
            <a:spLocks noGrp="1"/>
          </p:cNvSpPr>
          <p:nvPr>
            <p:ph type="ftr" sz="quarter" idx="11"/>
          </p:nvPr>
        </p:nvSpPr>
        <p:spPr/>
        <p:txBody>
          <a:bodyPr/>
          <a:lstStyle/>
          <a:p>
            <a:r>
              <a:rPr lang="fr-FR" smtClean="0"/>
              <a:t>pôle maternelle 17 - février 2022</a:t>
            </a:r>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29</a:t>
            </a:fld>
            <a:endParaRPr lang="fr-FR"/>
          </a:p>
        </p:txBody>
      </p:sp>
    </p:spTree>
    <p:extLst>
      <p:ext uri="{BB962C8B-B14F-4D97-AF65-F5344CB8AC3E}">
        <p14:creationId xmlns:p14="http://schemas.microsoft.com/office/powerpoint/2010/main" val="11692453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txBox="1">
            <a:spLocks/>
          </p:cNvSpPr>
          <p:nvPr/>
        </p:nvSpPr>
        <p:spPr>
          <a:xfrm>
            <a:off x="498475" y="1267097"/>
            <a:ext cx="6816725" cy="53427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b="1" dirty="0" smtClean="0"/>
              <a:t>X classes </a:t>
            </a:r>
            <a:r>
              <a:rPr lang="fr-FR" dirty="0" smtClean="0"/>
              <a:t>:</a:t>
            </a:r>
          </a:p>
          <a:p>
            <a:r>
              <a:rPr lang="fr-FR" dirty="0" smtClean="0"/>
              <a:t>--- PS petite section</a:t>
            </a:r>
          </a:p>
          <a:p>
            <a:r>
              <a:rPr lang="fr-FR" dirty="0" smtClean="0"/>
              <a:t>--- PS-MS petite section-moyenne section</a:t>
            </a:r>
          </a:p>
          <a:p>
            <a:r>
              <a:rPr lang="fr-FR" dirty="0" smtClean="0"/>
              <a:t>--- MS moyenne section</a:t>
            </a:r>
          </a:p>
          <a:p>
            <a:r>
              <a:rPr lang="fr-FR" dirty="0" smtClean="0"/>
              <a:t>--- MS-GS moyenne section-grande section</a:t>
            </a:r>
          </a:p>
          <a:p>
            <a:r>
              <a:rPr lang="fr-FR" dirty="0" smtClean="0"/>
              <a:t>--- GS grande section</a:t>
            </a:r>
          </a:p>
          <a:p>
            <a:endParaRPr lang="fr-FR" dirty="0" smtClean="0"/>
          </a:p>
          <a:p>
            <a:pPr marL="0" indent="0">
              <a:buNone/>
            </a:pPr>
            <a:endParaRPr lang="fr-FR" dirty="0" smtClean="0"/>
          </a:p>
        </p:txBody>
      </p:sp>
      <p:sp>
        <p:nvSpPr>
          <p:cNvPr id="13" name="ZoneTexte 12"/>
          <p:cNvSpPr txBox="1"/>
          <p:nvPr/>
        </p:nvSpPr>
        <p:spPr>
          <a:xfrm>
            <a:off x="498475" y="182880"/>
            <a:ext cx="4974862" cy="769441"/>
          </a:xfrm>
          <a:prstGeom prst="rect">
            <a:avLst/>
          </a:prstGeom>
          <a:noFill/>
          <a:ln w="28575">
            <a:solidFill>
              <a:srgbClr val="FF53F3"/>
            </a:solidFill>
          </a:ln>
        </p:spPr>
        <p:txBody>
          <a:bodyPr wrap="square" rtlCol="0">
            <a:spAutoFit/>
          </a:bodyPr>
          <a:lstStyle/>
          <a:p>
            <a:r>
              <a:rPr lang="fr-FR" sz="4400" dirty="0" smtClean="0">
                <a:solidFill>
                  <a:srgbClr val="FF53F3"/>
                </a:solidFill>
              </a:rPr>
              <a:t>Les classes de l’école</a:t>
            </a:r>
            <a:endParaRPr lang="fr-FR" sz="4400" dirty="0">
              <a:solidFill>
                <a:srgbClr val="FF53F3"/>
              </a:solidFill>
            </a:endParaRPr>
          </a:p>
        </p:txBody>
      </p:sp>
      <p:pic>
        <p:nvPicPr>
          <p:cNvPr id="3" name="Espace réservé pour une image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031" r="7031"/>
          <a:stretch>
            <a:fillRect/>
          </a:stretch>
        </p:blipFill>
        <p:spPr>
          <a:xfrm>
            <a:off x="7905532" y="1267097"/>
            <a:ext cx="3992562" cy="3111500"/>
          </a:xfrm>
        </p:spPr>
      </p:pic>
      <p:sp>
        <p:nvSpPr>
          <p:cNvPr id="5" name="Rectangle à coins arrondis 4"/>
          <p:cNvSpPr/>
          <p:nvPr/>
        </p:nvSpPr>
        <p:spPr>
          <a:xfrm>
            <a:off x="8644762" y="182880"/>
            <a:ext cx="3253332" cy="56191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t>1 – Notre école</a:t>
            </a:r>
            <a:endParaRPr lang="fr-FR" sz="3600" dirty="0"/>
          </a:p>
        </p:txBody>
      </p:sp>
      <p:sp>
        <p:nvSpPr>
          <p:cNvPr id="2" name="Espace réservé du pied de page 1"/>
          <p:cNvSpPr>
            <a:spLocks noGrp="1"/>
          </p:cNvSpPr>
          <p:nvPr>
            <p:ph type="ftr" sz="quarter" idx="11"/>
          </p:nvPr>
        </p:nvSpPr>
        <p:spPr/>
        <p:txBody>
          <a:bodyPr/>
          <a:lstStyle/>
          <a:p>
            <a:r>
              <a:rPr lang="fr-FR" smtClean="0"/>
              <a:t>pôle maternelle 17 - février 2022</a:t>
            </a:r>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3</a:t>
            </a:fld>
            <a:endParaRPr lang="fr-FR"/>
          </a:p>
        </p:txBody>
      </p:sp>
    </p:spTree>
    <p:extLst>
      <p:ext uri="{BB962C8B-B14F-4D97-AF65-F5344CB8AC3E}">
        <p14:creationId xmlns:p14="http://schemas.microsoft.com/office/powerpoint/2010/main" val="26977776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2861396" y="1074904"/>
            <a:ext cx="5357584" cy="376518"/>
          </a:xfrm>
          <a:solidFill>
            <a:srgbClr val="00B0F0"/>
          </a:solidFill>
        </p:spPr>
        <p:txBody>
          <a:bodyPr>
            <a:noAutofit/>
          </a:bodyPr>
          <a:lstStyle/>
          <a:p>
            <a:r>
              <a:rPr lang="fr-FR" sz="2400" b="1" dirty="0" smtClean="0">
                <a:solidFill>
                  <a:schemeClr val="tx1"/>
                </a:solidFill>
              </a:rPr>
              <a:t>Les outils utilisés pour communiquer :</a:t>
            </a:r>
            <a:endParaRPr lang="fr-FR" sz="2400" b="1" dirty="0">
              <a:solidFill>
                <a:schemeClr val="tx1"/>
              </a:solidFill>
            </a:endParaRPr>
          </a:p>
        </p:txBody>
      </p:sp>
      <p:sp>
        <p:nvSpPr>
          <p:cNvPr id="8" name="Espace réservé du contenu 7"/>
          <p:cNvSpPr>
            <a:spLocks noGrp="1"/>
          </p:cNvSpPr>
          <p:nvPr>
            <p:ph sz="half" idx="2"/>
          </p:nvPr>
        </p:nvSpPr>
        <p:spPr/>
        <p:txBody>
          <a:bodyPr/>
          <a:lstStyle/>
          <a:p>
            <a:endParaRPr lang="fr-FR"/>
          </a:p>
        </p:txBody>
      </p:sp>
      <p:sp>
        <p:nvSpPr>
          <p:cNvPr id="9" name="Espace réservé du contenu 8"/>
          <p:cNvSpPr>
            <a:spLocks noGrp="1"/>
          </p:cNvSpPr>
          <p:nvPr>
            <p:ph sz="quarter" idx="4"/>
          </p:nvPr>
        </p:nvSpPr>
        <p:spPr/>
        <p:txBody>
          <a:bodyPr/>
          <a:lstStyle/>
          <a:p>
            <a:endParaRPr lang="fr-FR"/>
          </a:p>
        </p:txBody>
      </p:sp>
      <p:sp>
        <p:nvSpPr>
          <p:cNvPr id="6" name="Rectangle à coins arrondis 5"/>
          <p:cNvSpPr/>
          <p:nvPr/>
        </p:nvSpPr>
        <p:spPr>
          <a:xfrm>
            <a:off x="5682343" y="188817"/>
            <a:ext cx="6279490" cy="5333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5 - La communication école - famille</a:t>
            </a:r>
            <a:endParaRPr lang="fr-FR" sz="3200" dirty="0"/>
          </a:p>
        </p:txBody>
      </p:sp>
      <p:sp>
        <p:nvSpPr>
          <p:cNvPr id="2" name="Espace réservé du pied de page 1"/>
          <p:cNvSpPr>
            <a:spLocks noGrp="1"/>
          </p:cNvSpPr>
          <p:nvPr>
            <p:ph type="ftr" sz="quarter" idx="11"/>
          </p:nvPr>
        </p:nvSpPr>
        <p:spPr/>
        <p:txBody>
          <a:bodyPr/>
          <a:lstStyle/>
          <a:p>
            <a:r>
              <a:rPr lang="fr-FR" smtClean="0"/>
              <a:t>pôle maternelle 17 - février 2022</a:t>
            </a:r>
            <a:endParaRPr lang="fr-FR"/>
          </a:p>
        </p:txBody>
      </p:sp>
      <p:sp>
        <p:nvSpPr>
          <p:cNvPr id="4" name="Espace réservé du numéro de diapositive 3"/>
          <p:cNvSpPr>
            <a:spLocks noGrp="1"/>
          </p:cNvSpPr>
          <p:nvPr>
            <p:ph type="sldNum" sz="quarter" idx="12"/>
          </p:nvPr>
        </p:nvSpPr>
        <p:spPr/>
        <p:txBody>
          <a:bodyPr/>
          <a:lstStyle/>
          <a:p>
            <a:fld id="{5365A01F-C4C9-40F9-A558-C517A63623A3}" type="slidenum">
              <a:rPr lang="fr-FR" smtClean="0"/>
              <a:pPr/>
              <a:t>30</a:t>
            </a:fld>
            <a:endParaRPr lang="fr-FR"/>
          </a:p>
        </p:txBody>
      </p:sp>
    </p:spTree>
    <p:extLst>
      <p:ext uri="{BB962C8B-B14F-4D97-AF65-F5344CB8AC3E}">
        <p14:creationId xmlns:p14="http://schemas.microsoft.com/office/powerpoint/2010/main" val="22866039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half" idx="2"/>
          </p:nvPr>
        </p:nvSpPr>
        <p:spPr>
          <a:xfrm>
            <a:off x="663388" y="1991861"/>
            <a:ext cx="4876800" cy="3678797"/>
          </a:xfrm>
          <a:noFill/>
        </p:spPr>
        <p:txBody>
          <a:bodyPr>
            <a:normAutofit/>
          </a:bodyPr>
          <a:lstStyle/>
          <a:p>
            <a:pPr>
              <a:buClrTx/>
            </a:pPr>
            <a:r>
              <a:rPr lang="fr-FR" dirty="0" smtClean="0">
                <a:ln w="0"/>
                <a:effectLst>
                  <a:outerShdw blurRad="38100" dist="19050" dir="2700000" algn="tl" rotWithShape="0">
                    <a:schemeClr val="dk1">
                      <a:alpha val="40000"/>
                    </a:schemeClr>
                  </a:outerShdw>
                </a:effectLst>
              </a:rPr>
              <a:t>Les coordonnées de l’école pour joindre la directrice ou le directeur (téléphone, mail)</a:t>
            </a:r>
          </a:p>
          <a:p>
            <a:pPr>
              <a:buClrTx/>
            </a:pPr>
            <a:r>
              <a:rPr lang="fr-FR" dirty="0" smtClean="0"/>
              <a:t>Les réunions, les rencontres</a:t>
            </a:r>
          </a:p>
          <a:p>
            <a:pPr>
              <a:buClrTx/>
            </a:pPr>
            <a:r>
              <a:rPr lang="fr-FR" dirty="0" smtClean="0"/>
              <a:t>Le règlement intérieur de l’école </a:t>
            </a:r>
          </a:p>
          <a:p>
            <a:pPr>
              <a:buClrTx/>
            </a:pPr>
            <a:r>
              <a:rPr lang="fr-FR" dirty="0" smtClean="0"/>
              <a:t>Les affichages de l’école</a:t>
            </a:r>
          </a:p>
          <a:p>
            <a:pPr>
              <a:buClrTx/>
            </a:pPr>
            <a:r>
              <a:rPr lang="fr-FR" dirty="0" smtClean="0"/>
              <a:t>Le cahier de liaison (numérique ?)</a:t>
            </a:r>
          </a:p>
          <a:p>
            <a:pPr>
              <a:buClrTx/>
            </a:pPr>
            <a:r>
              <a:rPr lang="fr-FR" dirty="0" smtClean="0"/>
              <a:t>Le site internet / le blog de l’école</a:t>
            </a:r>
          </a:p>
          <a:p>
            <a:pPr>
              <a:buClrTx/>
            </a:pPr>
            <a:r>
              <a:rPr lang="fr-FR" dirty="0" smtClean="0"/>
              <a:t>Les représentants de parents (délégués)</a:t>
            </a:r>
          </a:p>
          <a:p>
            <a:pPr>
              <a:buClrTx/>
            </a:pPr>
            <a:r>
              <a:rPr lang="fr-FR" dirty="0" smtClean="0"/>
              <a:t>Les temps festifs</a:t>
            </a:r>
            <a:endParaRPr lang="fr-FR" dirty="0"/>
          </a:p>
        </p:txBody>
      </p:sp>
      <p:sp>
        <p:nvSpPr>
          <p:cNvPr id="6" name="Espace réservé du contenu 5"/>
          <p:cNvSpPr>
            <a:spLocks noGrp="1"/>
          </p:cNvSpPr>
          <p:nvPr>
            <p:ph sz="quarter" idx="4"/>
          </p:nvPr>
        </p:nvSpPr>
        <p:spPr>
          <a:xfrm>
            <a:off x="6383688" y="1991862"/>
            <a:ext cx="4876800" cy="3678797"/>
          </a:xfrm>
        </p:spPr>
        <p:txBody>
          <a:bodyPr>
            <a:normAutofit/>
          </a:bodyPr>
          <a:lstStyle/>
          <a:p>
            <a:pPr>
              <a:buClrTx/>
            </a:pPr>
            <a:r>
              <a:rPr lang="fr-FR" dirty="0" smtClean="0"/>
              <a:t>Les entretiens avec l’enseignant en prenant rendez-vous (</a:t>
            </a:r>
            <a:r>
              <a:rPr lang="fr-FR" dirty="0"/>
              <a:t>vous pouvez échanger quelques mots avec l’enseignant(e) lors de l’accueil ou à la sortie de classes, mais cela doit rester </a:t>
            </a:r>
            <a:r>
              <a:rPr lang="fr-FR" dirty="0" smtClean="0"/>
              <a:t>bref)</a:t>
            </a:r>
          </a:p>
          <a:p>
            <a:pPr>
              <a:buClrTx/>
            </a:pPr>
            <a:r>
              <a:rPr lang="fr-FR" dirty="0" smtClean="0"/>
              <a:t>Les affichages de la classe</a:t>
            </a:r>
          </a:p>
          <a:p>
            <a:pPr>
              <a:buClrTx/>
            </a:pPr>
            <a:r>
              <a:rPr lang="fr-FR" dirty="0" smtClean="0"/>
              <a:t>Les cahiers de l’enfant-élève</a:t>
            </a:r>
          </a:p>
          <a:p>
            <a:pPr>
              <a:buClrTx/>
            </a:pPr>
            <a:r>
              <a:rPr lang="fr-FR" dirty="0" smtClean="0"/>
              <a:t>Le cahier de liaison (numérique ?)</a:t>
            </a:r>
          </a:p>
          <a:p>
            <a:pPr>
              <a:buClrTx/>
            </a:pPr>
            <a:r>
              <a:rPr lang="fr-FR" dirty="0" smtClean="0"/>
              <a:t>Le suivi des progrès de votre enfant  : carnet de suivi des apprentissages.</a:t>
            </a:r>
          </a:p>
          <a:p>
            <a:pPr>
              <a:buClrTx/>
            </a:pPr>
            <a:r>
              <a:rPr lang="fr-FR" dirty="0" smtClean="0"/>
              <a:t>Le livret scolaire</a:t>
            </a:r>
          </a:p>
        </p:txBody>
      </p:sp>
      <p:sp>
        <p:nvSpPr>
          <p:cNvPr id="3" name="Espace réservé du texte 2"/>
          <p:cNvSpPr>
            <a:spLocks noGrp="1"/>
          </p:cNvSpPr>
          <p:nvPr>
            <p:ph type="body" idx="1"/>
          </p:nvPr>
        </p:nvSpPr>
        <p:spPr>
          <a:xfrm>
            <a:off x="663388" y="1195636"/>
            <a:ext cx="4876800" cy="322729"/>
          </a:xfrm>
          <a:solidFill>
            <a:srgbClr val="00B0F0"/>
          </a:solidFill>
        </p:spPr>
        <p:txBody>
          <a:bodyPr>
            <a:noAutofit/>
          </a:bodyPr>
          <a:lstStyle/>
          <a:p>
            <a:r>
              <a:rPr lang="fr-FR" sz="2400" b="1" dirty="0" smtClean="0">
                <a:solidFill>
                  <a:schemeClr val="tx1"/>
                </a:solidFill>
              </a:rPr>
              <a:t>L’école</a:t>
            </a:r>
            <a:endParaRPr lang="fr-FR" sz="2400" b="1" dirty="0">
              <a:solidFill>
                <a:schemeClr val="tx1"/>
              </a:solidFill>
            </a:endParaRPr>
          </a:p>
        </p:txBody>
      </p:sp>
      <p:sp>
        <p:nvSpPr>
          <p:cNvPr id="5" name="Espace réservé du texte 4"/>
          <p:cNvSpPr>
            <a:spLocks noGrp="1"/>
          </p:cNvSpPr>
          <p:nvPr>
            <p:ph type="body" sz="quarter" idx="3"/>
          </p:nvPr>
        </p:nvSpPr>
        <p:spPr>
          <a:xfrm>
            <a:off x="6383688" y="1195636"/>
            <a:ext cx="4876800" cy="322729"/>
          </a:xfrm>
          <a:solidFill>
            <a:srgbClr val="00B0F0"/>
          </a:solidFill>
        </p:spPr>
        <p:txBody>
          <a:bodyPr>
            <a:noAutofit/>
          </a:bodyPr>
          <a:lstStyle/>
          <a:p>
            <a:r>
              <a:rPr lang="fr-FR" sz="2400" b="1" dirty="0">
                <a:solidFill>
                  <a:schemeClr val="tx1"/>
                </a:solidFill>
              </a:rPr>
              <a:t>V</a:t>
            </a:r>
            <a:r>
              <a:rPr lang="fr-FR" sz="2400" b="1" dirty="0" smtClean="0">
                <a:solidFill>
                  <a:schemeClr val="tx1"/>
                </a:solidFill>
              </a:rPr>
              <a:t>otre enfant</a:t>
            </a:r>
            <a:endParaRPr lang="fr-FR" sz="2400" b="1" dirty="0">
              <a:solidFill>
                <a:schemeClr val="tx1"/>
              </a:solidFill>
            </a:endParaRPr>
          </a:p>
        </p:txBody>
      </p:sp>
      <p:sp>
        <p:nvSpPr>
          <p:cNvPr id="7" name="Rectangle à coins arrondis 6"/>
          <p:cNvSpPr/>
          <p:nvPr/>
        </p:nvSpPr>
        <p:spPr>
          <a:xfrm>
            <a:off x="5682343" y="188817"/>
            <a:ext cx="6279490" cy="5333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5 - La communication école - famille</a:t>
            </a:r>
            <a:endParaRPr lang="fr-FR" sz="3200" dirty="0"/>
          </a:p>
        </p:txBody>
      </p:sp>
      <p:sp>
        <p:nvSpPr>
          <p:cNvPr id="8" name="ZoneTexte 7"/>
          <p:cNvSpPr txBox="1"/>
          <p:nvPr/>
        </p:nvSpPr>
        <p:spPr>
          <a:xfrm>
            <a:off x="3865560" y="6505663"/>
            <a:ext cx="5627830" cy="369332"/>
          </a:xfrm>
          <a:prstGeom prst="rect">
            <a:avLst/>
          </a:prstGeom>
          <a:noFill/>
        </p:spPr>
        <p:txBody>
          <a:bodyPr wrap="square" rtlCol="0">
            <a:spAutoFit/>
          </a:bodyPr>
          <a:lstStyle/>
          <a:p>
            <a:r>
              <a:rPr lang="fr-FR" i="1" dirty="0" smtClean="0"/>
              <a:t>Page extraite du </a:t>
            </a:r>
            <a:r>
              <a:rPr lang="fr-FR" i="1" dirty="0" smtClean="0">
                <a:hlinkClick r:id="rId3"/>
              </a:rPr>
              <a:t>diaporama de la mission maternelle 21</a:t>
            </a:r>
            <a:endParaRPr lang="fr-FR" i="1" dirty="0"/>
          </a:p>
        </p:txBody>
      </p:sp>
      <p:sp>
        <p:nvSpPr>
          <p:cNvPr id="2" name="Espace réservé du pied de page 1"/>
          <p:cNvSpPr>
            <a:spLocks noGrp="1"/>
          </p:cNvSpPr>
          <p:nvPr>
            <p:ph type="ftr" sz="quarter" idx="11"/>
          </p:nvPr>
        </p:nvSpPr>
        <p:spPr/>
        <p:txBody>
          <a:bodyPr/>
          <a:lstStyle/>
          <a:p>
            <a:r>
              <a:rPr lang="fr-FR" smtClean="0"/>
              <a:t>pôle maternelle 17 - février 2022</a:t>
            </a:r>
            <a:endParaRPr lang="fr-FR"/>
          </a:p>
        </p:txBody>
      </p:sp>
      <p:sp>
        <p:nvSpPr>
          <p:cNvPr id="9" name="Espace réservé du numéro de diapositive 8"/>
          <p:cNvSpPr>
            <a:spLocks noGrp="1"/>
          </p:cNvSpPr>
          <p:nvPr>
            <p:ph type="sldNum" sz="quarter" idx="12"/>
          </p:nvPr>
        </p:nvSpPr>
        <p:spPr/>
        <p:txBody>
          <a:bodyPr/>
          <a:lstStyle/>
          <a:p>
            <a:fld id="{5365A01F-C4C9-40F9-A558-C517A63623A3}" type="slidenum">
              <a:rPr lang="fr-FR" smtClean="0"/>
              <a:pPr/>
              <a:t>31</a:t>
            </a:fld>
            <a:endParaRPr lang="fr-FR"/>
          </a:p>
        </p:txBody>
      </p:sp>
    </p:spTree>
    <p:extLst>
      <p:ext uri="{BB962C8B-B14F-4D97-AF65-F5344CB8AC3E}">
        <p14:creationId xmlns:p14="http://schemas.microsoft.com/office/powerpoint/2010/main" val="6583843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1414" y="118876"/>
            <a:ext cx="3273921" cy="603263"/>
          </a:xfrm>
          <a:ln w="28575">
            <a:solidFill>
              <a:srgbClr val="00B0F0"/>
            </a:solidFill>
          </a:ln>
        </p:spPr>
        <p:txBody>
          <a:bodyPr>
            <a:normAutofit fontScale="90000"/>
          </a:bodyPr>
          <a:lstStyle/>
          <a:p>
            <a:r>
              <a:rPr lang="fr-FR" dirty="0" smtClean="0">
                <a:solidFill>
                  <a:srgbClr val="00B0F0"/>
                </a:solidFill>
                <a:latin typeface="+mn-lt"/>
              </a:rPr>
              <a:t>Les vêtements</a:t>
            </a:r>
            <a:endParaRPr lang="fr-FR" dirty="0">
              <a:solidFill>
                <a:srgbClr val="00B0F0"/>
              </a:solidFill>
              <a:latin typeface="+mn-lt"/>
            </a:endParaRPr>
          </a:p>
        </p:txBody>
      </p:sp>
      <p:sp>
        <p:nvSpPr>
          <p:cNvPr id="3" name="Espace réservé du contenu 2"/>
          <p:cNvSpPr>
            <a:spLocks noGrp="1"/>
          </p:cNvSpPr>
          <p:nvPr>
            <p:ph idx="1"/>
          </p:nvPr>
        </p:nvSpPr>
        <p:spPr>
          <a:xfrm>
            <a:off x="306911" y="1374521"/>
            <a:ext cx="10093015" cy="5774787"/>
          </a:xfrm>
        </p:spPr>
        <p:txBody>
          <a:bodyPr>
            <a:normAutofit/>
          </a:bodyPr>
          <a:lstStyle/>
          <a:p>
            <a:pPr marL="0" indent="0" algn="ctr">
              <a:buClrTx/>
              <a:buNone/>
            </a:pPr>
            <a:r>
              <a:rPr lang="fr-FR" b="1" dirty="0" smtClean="0"/>
              <a:t>Prévoir  des vêtements </a:t>
            </a:r>
          </a:p>
          <a:p>
            <a:pPr>
              <a:buClrTx/>
            </a:pPr>
            <a:r>
              <a:rPr lang="fr-FR" b="1" dirty="0" smtClean="0"/>
              <a:t>marqués</a:t>
            </a:r>
            <a:r>
              <a:rPr lang="fr-FR" dirty="0" smtClean="0"/>
              <a:t> à son nom et prénom</a:t>
            </a:r>
          </a:p>
          <a:p>
            <a:pPr marL="0" indent="0">
              <a:buClrTx/>
              <a:buNone/>
            </a:pPr>
            <a:r>
              <a:rPr lang="fr-FR" dirty="0" smtClean="0"/>
              <a:t>                         (pertes ou échange)</a:t>
            </a:r>
          </a:p>
          <a:p>
            <a:pPr>
              <a:buClrTx/>
            </a:pPr>
            <a:r>
              <a:rPr lang="fr-FR" b="1" dirty="0"/>
              <a:t>faciles à mettre </a:t>
            </a:r>
            <a:r>
              <a:rPr lang="fr-FR" dirty="0"/>
              <a:t>pour apprendre à s’habiller seul (évitez lacets, bretelles et ceinture</a:t>
            </a:r>
            <a:r>
              <a:rPr lang="fr-FR" dirty="0" smtClean="0"/>
              <a:t>)</a:t>
            </a:r>
          </a:p>
          <a:p>
            <a:pPr>
              <a:buClrTx/>
            </a:pPr>
            <a:endParaRPr lang="fr-FR" dirty="0"/>
          </a:p>
          <a:p>
            <a:pPr>
              <a:buClrTx/>
            </a:pPr>
            <a:r>
              <a:rPr lang="fr-FR" b="1" dirty="0" smtClean="0"/>
              <a:t>qui ne risquent rien  </a:t>
            </a:r>
          </a:p>
          <a:p>
            <a:pPr>
              <a:buClrTx/>
            </a:pPr>
            <a:endParaRPr lang="fr-FR" i="1" dirty="0" smtClean="0"/>
          </a:p>
          <a:p>
            <a:pPr>
              <a:buClrTx/>
            </a:pPr>
            <a:r>
              <a:rPr lang="fr-FR" b="1" dirty="0" smtClean="0"/>
              <a:t>pratiques</a:t>
            </a:r>
            <a:r>
              <a:rPr lang="fr-FR" dirty="0" smtClean="0"/>
              <a:t> pour le sport</a:t>
            </a:r>
          </a:p>
          <a:p>
            <a:pPr>
              <a:buClrTx/>
            </a:pPr>
            <a:endParaRPr lang="fr-FR" dirty="0" smtClean="0"/>
          </a:p>
          <a:p>
            <a:pPr>
              <a:buClrTx/>
            </a:pPr>
            <a:r>
              <a:rPr lang="fr-FR" b="1" dirty="0" smtClean="0"/>
              <a:t>un vêtement de rechange </a:t>
            </a:r>
            <a:r>
              <a:rPr lang="fr-FR" dirty="0" smtClean="0"/>
              <a:t>en cas de besoin</a:t>
            </a:r>
          </a:p>
          <a:p>
            <a:pPr>
              <a:buClrTx/>
            </a:pPr>
            <a:endParaRPr lang="fr-FR" dirty="0"/>
          </a:p>
          <a:p>
            <a:pPr>
              <a:buClrTx/>
            </a:pPr>
            <a:endParaRPr lang="fr-FR" dirty="0"/>
          </a:p>
        </p:txBody>
      </p:sp>
      <p:sp>
        <p:nvSpPr>
          <p:cNvPr id="4" name="Légende encadrée avec une bordure 1 3"/>
          <p:cNvSpPr/>
          <p:nvPr/>
        </p:nvSpPr>
        <p:spPr>
          <a:xfrm>
            <a:off x="5871778" y="3454683"/>
            <a:ext cx="6096000" cy="1274195"/>
          </a:xfrm>
          <a:prstGeom prst="accentBorderCallout1">
            <a:avLst>
              <a:gd name="adj1" fmla="val 18750"/>
              <a:gd name="adj2" fmla="val -8333"/>
              <a:gd name="adj3" fmla="val 77907"/>
              <a:gd name="adj4" fmla="val -36521"/>
            </a:avLst>
          </a:prstGeom>
          <a:solidFill>
            <a:srgbClr val="FFC000"/>
          </a:solidFill>
          <a:ln w="38100">
            <a:solidFill>
              <a:srgbClr val="FFC000"/>
            </a:solidFill>
          </a:ln>
        </p:spPr>
        <p:txBody>
          <a:bodyPr wrap="square" lIns="0" tIns="0" rIns="0" bIns="0">
            <a:spAutoFit/>
          </a:bodyPr>
          <a:lstStyle/>
          <a:p>
            <a:pPr lvl="0" algn="ctr">
              <a:lnSpc>
                <a:spcPct val="115000"/>
              </a:lnSpc>
              <a:spcAft>
                <a:spcPts val="0"/>
              </a:spcAft>
            </a:pPr>
            <a:r>
              <a:rPr lang="fr-FR" b="1" dirty="0">
                <a:ea typeface="Calibri" panose="020F0502020204030204" pitchFamily="34" charset="0"/>
                <a:cs typeface="Times New Roman" panose="02020603050405020304" pitchFamily="18" charset="0"/>
              </a:rPr>
              <a:t>Manipuler, toucher, « patouiller » sont des actions nécessaires </a:t>
            </a:r>
            <a:r>
              <a:rPr lang="fr-FR" dirty="0">
                <a:ea typeface="Calibri" panose="020F0502020204030204" pitchFamily="34" charset="0"/>
                <a:cs typeface="Times New Roman" panose="02020603050405020304" pitchFamily="18" charset="0"/>
              </a:rPr>
              <a:t>aux apprentissages et à l’épanouissement de la personnalité</a:t>
            </a:r>
            <a:r>
              <a:rPr lang="fr-FR" b="1" dirty="0" smtClean="0">
                <a:ea typeface="Calibri" panose="020F0502020204030204" pitchFamily="34" charset="0"/>
                <a:cs typeface="Times New Roman" panose="02020603050405020304" pitchFamily="18" charset="0"/>
              </a:rPr>
              <a:t>…</a:t>
            </a:r>
          </a:p>
          <a:p>
            <a:pPr lvl="0" algn="ctr">
              <a:lnSpc>
                <a:spcPct val="115000"/>
              </a:lnSpc>
              <a:spcAft>
                <a:spcPts val="0"/>
              </a:spcAft>
            </a:pPr>
            <a:r>
              <a:rPr lang="fr-FR" dirty="0" smtClean="0">
                <a:ea typeface="Calibri" panose="020F0502020204030204" pitchFamily="34" charset="0"/>
                <a:cs typeface="Times New Roman" panose="02020603050405020304" pitchFamily="18" charset="0"/>
              </a:rPr>
              <a:t>Ne</a:t>
            </a:r>
            <a:r>
              <a:rPr lang="fr-FR" b="1" dirty="0" smtClean="0">
                <a:ea typeface="Calibri" panose="020F0502020204030204" pitchFamily="34" charset="0"/>
                <a:cs typeface="Times New Roman" panose="02020603050405020304" pitchFamily="18" charset="0"/>
              </a:rPr>
              <a:t> </a:t>
            </a:r>
            <a:r>
              <a:rPr lang="fr-FR" dirty="0">
                <a:ea typeface="Calibri" panose="020F0502020204030204" pitchFamily="34" charset="0"/>
                <a:cs typeface="Times New Roman" panose="02020603050405020304" pitchFamily="18" charset="0"/>
              </a:rPr>
              <a:t>grondez pas </a:t>
            </a:r>
            <a:r>
              <a:rPr lang="fr-FR" dirty="0" smtClean="0">
                <a:ea typeface="Calibri" panose="020F0502020204030204" pitchFamily="34" charset="0"/>
                <a:cs typeface="Times New Roman" panose="02020603050405020304" pitchFamily="18" charset="0"/>
              </a:rPr>
              <a:t>votre </a:t>
            </a:r>
            <a:r>
              <a:rPr lang="fr-FR" dirty="0">
                <a:ea typeface="Calibri" panose="020F0502020204030204" pitchFamily="34" charset="0"/>
                <a:cs typeface="Times New Roman" panose="02020603050405020304" pitchFamily="18" charset="0"/>
              </a:rPr>
              <a:t>enfant </a:t>
            </a:r>
            <a:r>
              <a:rPr lang="fr-FR" dirty="0" smtClean="0">
                <a:ea typeface="Calibri" panose="020F0502020204030204" pitchFamily="34" charset="0"/>
                <a:cs typeface="Times New Roman" panose="02020603050405020304" pitchFamily="18" charset="0"/>
              </a:rPr>
              <a:t>s’il </a:t>
            </a:r>
            <a:r>
              <a:rPr lang="fr-FR" dirty="0">
                <a:ea typeface="Calibri" panose="020F0502020204030204" pitchFamily="34" charset="0"/>
                <a:cs typeface="Times New Roman" panose="02020603050405020304" pitchFamily="18" charset="0"/>
              </a:rPr>
              <a:t>rentre sale le soir : </a:t>
            </a:r>
            <a:endParaRPr lang="fr-FR" dirty="0" smtClean="0">
              <a:ea typeface="Calibri" panose="020F0502020204030204" pitchFamily="34" charset="0"/>
              <a:cs typeface="Times New Roman" panose="02020603050405020304" pitchFamily="18" charset="0"/>
            </a:endParaRPr>
          </a:p>
          <a:p>
            <a:pPr lvl="0" algn="ctr">
              <a:lnSpc>
                <a:spcPct val="115000"/>
              </a:lnSpc>
              <a:spcAft>
                <a:spcPts val="0"/>
              </a:spcAft>
            </a:pPr>
            <a:r>
              <a:rPr lang="fr-FR" b="1" dirty="0" smtClean="0">
                <a:ea typeface="Calibri" panose="020F0502020204030204" pitchFamily="34" charset="0"/>
                <a:cs typeface="Times New Roman" panose="02020603050405020304" pitchFamily="18" charset="0"/>
              </a:rPr>
              <a:t>c’est </a:t>
            </a:r>
            <a:r>
              <a:rPr lang="fr-FR" b="1" dirty="0">
                <a:ea typeface="Calibri" panose="020F0502020204030204" pitchFamily="34" charset="0"/>
                <a:cs typeface="Times New Roman" panose="02020603050405020304" pitchFamily="18" charset="0"/>
              </a:rPr>
              <a:t>qu’il a été actif !!</a:t>
            </a:r>
            <a:endParaRPr lang="fr-FR" sz="1600" b="1" dirty="0">
              <a:effectLst/>
              <a:ea typeface="Calibri" panose="020F0502020204030204" pitchFamily="34" charset="0"/>
              <a:cs typeface="Times New Roman" panose="02020603050405020304" pitchFamily="18" charset="0"/>
            </a:endParaRPr>
          </a:p>
        </p:txBody>
      </p:sp>
      <p:sp>
        <p:nvSpPr>
          <p:cNvPr id="5" name="Rectangle 4"/>
          <p:cNvSpPr/>
          <p:nvPr/>
        </p:nvSpPr>
        <p:spPr>
          <a:xfrm>
            <a:off x="411414" y="666635"/>
            <a:ext cx="8837089" cy="707886"/>
          </a:xfrm>
          <a:prstGeom prst="rect">
            <a:avLst/>
          </a:prstGeom>
          <a:ln>
            <a:noFill/>
          </a:ln>
        </p:spPr>
        <p:txBody>
          <a:bodyPr wrap="square">
            <a:spAutoFit/>
          </a:bodyPr>
          <a:lstStyle/>
          <a:p>
            <a:r>
              <a:rPr lang="fr-FR" sz="2000" dirty="0">
                <a:solidFill>
                  <a:srgbClr val="DF51CE"/>
                </a:solidFill>
              </a:rPr>
              <a:t>« </a:t>
            </a:r>
            <a:r>
              <a:rPr lang="fr-FR" sz="2000" i="1" dirty="0">
                <a:solidFill>
                  <a:srgbClr val="DF51CE"/>
                </a:solidFill>
              </a:rPr>
              <a:t>Sa robe en dentelles est pleine de peinture ! »</a:t>
            </a:r>
          </a:p>
          <a:p>
            <a:r>
              <a:rPr lang="fr-FR" sz="2000" i="1" dirty="0">
                <a:solidFill>
                  <a:srgbClr val="DF51CE"/>
                </a:solidFill>
              </a:rPr>
              <a:t>« Comment se fait-il qu’il soit revenu avec un pantalon qui ne lui appartient pas ? »</a:t>
            </a:r>
          </a:p>
        </p:txBody>
      </p:sp>
      <p:sp>
        <p:nvSpPr>
          <p:cNvPr id="6" name="Légende encadrée avec une bordure 1 5"/>
          <p:cNvSpPr/>
          <p:nvPr/>
        </p:nvSpPr>
        <p:spPr>
          <a:xfrm>
            <a:off x="5871778" y="5069009"/>
            <a:ext cx="6096000" cy="729430"/>
          </a:xfrm>
          <a:prstGeom prst="accentBorderCallout1">
            <a:avLst>
              <a:gd name="adj1" fmla="val 18750"/>
              <a:gd name="adj2" fmla="val -8333"/>
              <a:gd name="adj3" fmla="val -63001"/>
              <a:gd name="adj4" fmla="val -36026"/>
            </a:avLst>
          </a:prstGeom>
          <a:solidFill>
            <a:srgbClr val="DF51CE"/>
          </a:solidFill>
          <a:ln w="38100">
            <a:solidFill>
              <a:srgbClr val="DF51CE"/>
            </a:solidFill>
          </a:ln>
        </p:spPr>
        <p:txBody>
          <a:bodyPr>
            <a:spAutoFit/>
          </a:bodyPr>
          <a:lstStyle/>
          <a:p>
            <a:pPr lvl="0" algn="just">
              <a:lnSpc>
                <a:spcPct val="115000"/>
              </a:lnSpc>
              <a:spcAft>
                <a:spcPts val="0"/>
              </a:spcAft>
            </a:pPr>
            <a:r>
              <a:rPr lang="fr-FR" b="1" dirty="0" smtClean="0">
                <a:ea typeface="Calibri" panose="020F0502020204030204" pitchFamily="34" charset="0"/>
                <a:cs typeface="Times New Roman" panose="02020603050405020304" pitchFamily="18" charset="0"/>
              </a:rPr>
              <a:t>Même </a:t>
            </a:r>
            <a:r>
              <a:rPr lang="fr-FR" b="1" dirty="0">
                <a:ea typeface="Calibri" panose="020F0502020204030204" pitchFamily="34" charset="0"/>
                <a:cs typeface="Times New Roman" panose="02020603050405020304" pitchFamily="18" charset="0"/>
              </a:rPr>
              <a:t>avec un tablier il </a:t>
            </a:r>
            <a:r>
              <a:rPr lang="fr-FR" b="1" dirty="0" smtClean="0">
                <a:ea typeface="Calibri" panose="020F0502020204030204" pitchFamily="34" charset="0"/>
                <a:cs typeface="Times New Roman" panose="02020603050405020304" pitchFamily="18" charset="0"/>
              </a:rPr>
              <a:t>y a </a:t>
            </a:r>
            <a:r>
              <a:rPr lang="fr-FR" b="1" dirty="0">
                <a:ea typeface="Calibri" panose="020F0502020204030204" pitchFamily="34" charset="0"/>
                <a:cs typeface="Times New Roman" panose="02020603050405020304" pitchFamily="18" charset="0"/>
              </a:rPr>
              <a:t>des risques de taches, de colle, </a:t>
            </a:r>
            <a:r>
              <a:rPr lang="fr-FR" b="1" dirty="0" smtClean="0">
                <a:ea typeface="Calibri" panose="020F0502020204030204" pitchFamily="34" charset="0"/>
                <a:cs typeface="Times New Roman" panose="02020603050405020304" pitchFamily="18" charset="0"/>
              </a:rPr>
              <a:t>d’encre…</a:t>
            </a:r>
            <a:endParaRPr lang="fr-FR" sz="1600" dirty="0">
              <a:effectLst/>
              <a:ea typeface="Calibri" panose="020F0502020204030204" pitchFamily="34" charset="0"/>
              <a:cs typeface="Times New Roman" panose="02020603050405020304" pitchFamily="18" charset="0"/>
            </a:endParaRPr>
          </a:p>
        </p:txBody>
      </p:sp>
      <p:sp>
        <p:nvSpPr>
          <p:cNvPr id="7" name="Légende encadrée avec une bordure 1 6"/>
          <p:cNvSpPr/>
          <p:nvPr/>
        </p:nvSpPr>
        <p:spPr>
          <a:xfrm>
            <a:off x="6868861" y="1807687"/>
            <a:ext cx="4976135" cy="923330"/>
          </a:xfrm>
          <a:prstGeom prst="accentBorderCallout1">
            <a:avLst>
              <a:gd name="adj1" fmla="val 18750"/>
              <a:gd name="adj2" fmla="val -8333"/>
              <a:gd name="adj3" fmla="val 25656"/>
              <a:gd name="adj4" fmla="val -32083"/>
            </a:avLst>
          </a:prstGeom>
          <a:solidFill>
            <a:srgbClr val="4AFE32"/>
          </a:solidFill>
          <a:ln w="38100">
            <a:solidFill>
              <a:srgbClr val="4AFE32"/>
            </a:solidFill>
          </a:ln>
        </p:spPr>
        <p:txBody>
          <a:bodyPr wrap="square">
            <a:spAutoFit/>
          </a:bodyPr>
          <a:lstStyle/>
          <a:p>
            <a:r>
              <a:rPr lang="fr-FR" dirty="0" smtClean="0"/>
              <a:t>… et aussi les </a:t>
            </a:r>
            <a:r>
              <a:rPr lang="fr-FR" b="1" dirty="0"/>
              <a:t>chaussures</a:t>
            </a:r>
            <a:r>
              <a:rPr lang="fr-FR" dirty="0"/>
              <a:t>, les </a:t>
            </a:r>
            <a:r>
              <a:rPr lang="fr-FR" b="1" dirty="0"/>
              <a:t>chaussons</a:t>
            </a:r>
            <a:r>
              <a:rPr lang="fr-FR" dirty="0"/>
              <a:t>, </a:t>
            </a:r>
            <a:r>
              <a:rPr lang="fr-FR" dirty="0" smtClean="0"/>
              <a:t> </a:t>
            </a:r>
            <a:r>
              <a:rPr lang="fr-FR" dirty="0"/>
              <a:t>(penser aux </a:t>
            </a:r>
            <a:r>
              <a:rPr lang="fr-FR" b="1" dirty="0"/>
              <a:t>gilets</a:t>
            </a:r>
            <a:r>
              <a:rPr lang="fr-FR" dirty="0"/>
              <a:t> que l’on retire souvent  dans la salle de jeux, et bientôt aux bonnets et aux </a:t>
            </a:r>
            <a:r>
              <a:rPr lang="fr-FR" b="1" dirty="0"/>
              <a:t>moufles</a:t>
            </a:r>
            <a:r>
              <a:rPr lang="fr-FR" dirty="0"/>
              <a:t>)</a:t>
            </a:r>
          </a:p>
        </p:txBody>
      </p:sp>
      <p:sp>
        <p:nvSpPr>
          <p:cNvPr id="8" name="Rectangle à coins arrondis 7"/>
          <p:cNvSpPr/>
          <p:nvPr/>
        </p:nvSpPr>
        <p:spPr>
          <a:xfrm>
            <a:off x="5682343" y="188817"/>
            <a:ext cx="6279490" cy="5333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5 - La communication école - famille</a:t>
            </a:r>
            <a:endParaRPr lang="fr-FR" sz="3200" dirty="0"/>
          </a:p>
        </p:txBody>
      </p:sp>
      <p:sp>
        <p:nvSpPr>
          <p:cNvPr id="9" name="ZoneTexte 8"/>
          <p:cNvSpPr txBox="1"/>
          <p:nvPr/>
        </p:nvSpPr>
        <p:spPr>
          <a:xfrm>
            <a:off x="6868861" y="6437439"/>
            <a:ext cx="5627830" cy="369332"/>
          </a:xfrm>
          <a:prstGeom prst="rect">
            <a:avLst/>
          </a:prstGeom>
          <a:noFill/>
        </p:spPr>
        <p:txBody>
          <a:bodyPr wrap="square" rtlCol="0">
            <a:spAutoFit/>
          </a:bodyPr>
          <a:lstStyle/>
          <a:p>
            <a:r>
              <a:rPr lang="fr-FR" i="1" dirty="0" smtClean="0"/>
              <a:t>Page extraite du </a:t>
            </a:r>
            <a:r>
              <a:rPr lang="fr-FR" i="1" dirty="0" smtClean="0">
                <a:hlinkClick r:id="rId3"/>
              </a:rPr>
              <a:t>diaporama de la mission maternelle 21</a:t>
            </a:r>
            <a:endParaRPr lang="fr-FR" i="1" dirty="0"/>
          </a:p>
        </p:txBody>
      </p:sp>
      <p:sp>
        <p:nvSpPr>
          <p:cNvPr id="10" name="Espace réservé du pied de page 9"/>
          <p:cNvSpPr>
            <a:spLocks noGrp="1"/>
          </p:cNvSpPr>
          <p:nvPr>
            <p:ph type="ftr" sz="quarter" idx="11"/>
          </p:nvPr>
        </p:nvSpPr>
        <p:spPr/>
        <p:txBody>
          <a:bodyPr/>
          <a:lstStyle/>
          <a:p>
            <a:r>
              <a:rPr lang="fr-FR" smtClean="0"/>
              <a:t>pôle maternelle 17 - février 2022</a:t>
            </a:r>
            <a:endParaRPr lang="fr-FR"/>
          </a:p>
        </p:txBody>
      </p:sp>
      <p:sp>
        <p:nvSpPr>
          <p:cNvPr id="11" name="Espace réservé du numéro de diapositive 10"/>
          <p:cNvSpPr>
            <a:spLocks noGrp="1"/>
          </p:cNvSpPr>
          <p:nvPr>
            <p:ph type="sldNum" sz="quarter" idx="12"/>
          </p:nvPr>
        </p:nvSpPr>
        <p:spPr/>
        <p:txBody>
          <a:bodyPr/>
          <a:lstStyle/>
          <a:p>
            <a:fld id="{5365A01F-C4C9-40F9-A558-C517A63623A3}" type="slidenum">
              <a:rPr lang="fr-FR" smtClean="0"/>
              <a:pPr/>
              <a:t>32</a:t>
            </a:fld>
            <a:endParaRPr lang="fr-FR"/>
          </a:p>
        </p:txBody>
      </p:sp>
    </p:spTree>
    <p:extLst>
      <p:ext uri="{BB962C8B-B14F-4D97-AF65-F5344CB8AC3E}">
        <p14:creationId xmlns:p14="http://schemas.microsoft.com/office/powerpoint/2010/main" val="4935739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2209" y="266787"/>
            <a:ext cx="5099375" cy="611093"/>
          </a:xfrm>
          <a:ln w="28575">
            <a:solidFill>
              <a:srgbClr val="00B0F0"/>
            </a:solidFill>
          </a:ln>
        </p:spPr>
        <p:txBody>
          <a:bodyPr>
            <a:normAutofit fontScale="90000"/>
          </a:bodyPr>
          <a:lstStyle/>
          <a:p>
            <a:r>
              <a:rPr lang="fr-FR" dirty="0" smtClean="0">
                <a:solidFill>
                  <a:srgbClr val="00B0F0"/>
                </a:solidFill>
                <a:latin typeface="+mn-lt"/>
              </a:rPr>
              <a:t>Le règlement de l’école</a:t>
            </a:r>
            <a:endParaRPr lang="fr-FR" dirty="0">
              <a:solidFill>
                <a:srgbClr val="00B0F0"/>
              </a:solidFill>
              <a:latin typeface="+mn-lt"/>
            </a:endParaRPr>
          </a:p>
        </p:txBody>
      </p:sp>
      <p:sp>
        <p:nvSpPr>
          <p:cNvPr id="3" name="Espace réservé du contenu 2"/>
          <p:cNvSpPr>
            <a:spLocks noGrp="1"/>
          </p:cNvSpPr>
          <p:nvPr>
            <p:ph idx="1"/>
          </p:nvPr>
        </p:nvSpPr>
        <p:spPr>
          <a:xfrm>
            <a:off x="635835" y="1187508"/>
            <a:ext cx="10093015" cy="4144963"/>
          </a:xfrm>
        </p:spPr>
        <p:txBody>
          <a:bodyPr/>
          <a:lstStyle/>
          <a:p>
            <a:pPr>
              <a:buClrTx/>
              <a:buFont typeface="Wingdings" panose="05000000000000000000" pitchFamily="2" charset="2"/>
              <a:buChar char="§"/>
            </a:pPr>
            <a:r>
              <a:rPr lang="fr-FR" dirty="0" smtClean="0"/>
              <a:t>Sécurité</a:t>
            </a:r>
          </a:p>
          <a:p>
            <a:pPr>
              <a:buClrTx/>
              <a:buFont typeface="Wingdings" panose="05000000000000000000" pitchFamily="2" charset="2"/>
              <a:buChar char="§"/>
            </a:pPr>
            <a:r>
              <a:rPr lang="fr-FR" dirty="0" smtClean="0"/>
              <a:t>Santé</a:t>
            </a:r>
          </a:p>
          <a:p>
            <a:pPr>
              <a:buClrTx/>
              <a:buFont typeface="Wingdings" panose="05000000000000000000" pitchFamily="2" charset="2"/>
              <a:buChar char="§"/>
            </a:pPr>
            <a:r>
              <a:rPr lang="fr-FR" dirty="0" smtClean="0"/>
              <a:t>Conflits</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499" y="818260"/>
            <a:ext cx="2775704" cy="1843067"/>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5686" y="2872185"/>
            <a:ext cx="2381250" cy="1581150"/>
          </a:xfrm>
          <a:prstGeom prst="rect">
            <a:avLst/>
          </a:prstGeom>
        </p:spPr>
      </p:pic>
      <p:pic>
        <p:nvPicPr>
          <p:cNvPr id="6" name="Image 5"/>
          <p:cNvPicPr>
            <a:picLocks noChangeAspect="1"/>
          </p:cNvPicPr>
          <p:nvPr/>
        </p:nvPicPr>
        <p:blipFill rotWithShape="1">
          <a:blip r:embed="rId5">
            <a:extLst>
              <a:ext uri="{28A0092B-C50C-407E-A947-70E740481C1C}">
                <a14:useLocalDpi xmlns:a14="http://schemas.microsoft.com/office/drawing/2010/main" val="0"/>
              </a:ext>
            </a:extLst>
          </a:blip>
          <a:srcRect l="36216" t="18609" r="34984" b="23864"/>
          <a:stretch/>
        </p:blipFill>
        <p:spPr>
          <a:xfrm>
            <a:off x="9737522" y="4166806"/>
            <a:ext cx="1720127" cy="2293503"/>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1533" y="2299851"/>
            <a:ext cx="2800780" cy="1530251"/>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8641" y="4351942"/>
            <a:ext cx="3039794" cy="2279846"/>
          </a:xfrm>
          <a:prstGeom prst="rect">
            <a:avLst/>
          </a:prstGeom>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2277" y="4523518"/>
            <a:ext cx="2428482" cy="1618988"/>
          </a:xfrm>
          <a:prstGeom prst="rect">
            <a:avLst/>
          </a:prstGeom>
        </p:spPr>
      </p:pic>
      <p:pic>
        <p:nvPicPr>
          <p:cNvPr id="17" name="Image 16"/>
          <p:cNvPicPr>
            <a:picLocks noChangeAspect="1"/>
          </p:cNvPicPr>
          <p:nvPr/>
        </p:nvPicPr>
        <p:blipFill>
          <a:blip r:embed="rId9"/>
          <a:stretch>
            <a:fillRect/>
          </a:stretch>
        </p:blipFill>
        <p:spPr>
          <a:xfrm rot="20197324">
            <a:off x="5766336" y="943007"/>
            <a:ext cx="1902117" cy="1871634"/>
          </a:xfrm>
          <a:prstGeom prst="rect">
            <a:avLst/>
          </a:prstGeom>
        </p:spPr>
      </p:pic>
      <p:pic>
        <p:nvPicPr>
          <p:cNvPr id="18" name="Image 17"/>
          <p:cNvPicPr>
            <a:picLocks noChangeAspect="1"/>
          </p:cNvPicPr>
          <p:nvPr/>
        </p:nvPicPr>
        <p:blipFill>
          <a:blip r:embed="rId9"/>
          <a:stretch>
            <a:fillRect/>
          </a:stretch>
        </p:blipFill>
        <p:spPr>
          <a:xfrm rot="20223536">
            <a:off x="229512" y="3572682"/>
            <a:ext cx="1902117" cy="1871634"/>
          </a:xfrm>
          <a:prstGeom prst="rect">
            <a:avLst/>
          </a:prstGeom>
        </p:spPr>
      </p:pic>
      <p:pic>
        <p:nvPicPr>
          <p:cNvPr id="19" name="Image 18"/>
          <p:cNvPicPr>
            <a:picLocks noChangeAspect="1"/>
          </p:cNvPicPr>
          <p:nvPr/>
        </p:nvPicPr>
        <p:blipFill>
          <a:blip r:embed="rId9"/>
          <a:stretch>
            <a:fillRect/>
          </a:stretch>
        </p:blipFill>
        <p:spPr>
          <a:xfrm>
            <a:off x="10337427" y="3088825"/>
            <a:ext cx="1902117" cy="1871634"/>
          </a:xfrm>
          <a:prstGeom prst="rect">
            <a:avLst/>
          </a:prstGeom>
        </p:spPr>
      </p:pic>
      <p:pic>
        <p:nvPicPr>
          <p:cNvPr id="20" name="Image 19"/>
          <p:cNvPicPr>
            <a:picLocks noChangeAspect="1"/>
          </p:cNvPicPr>
          <p:nvPr/>
        </p:nvPicPr>
        <p:blipFill>
          <a:blip r:embed="rId9"/>
          <a:stretch>
            <a:fillRect/>
          </a:stretch>
        </p:blipFill>
        <p:spPr>
          <a:xfrm>
            <a:off x="3111110" y="1812957"/>
            <a:ext cx="1902117" cy="1871634"/>
          </a:xfrm>
          <a:prstGeom prst="rect">
            <a:avLst/>
          </a:prstGeom>
        </p:spPr>
      </p:pic>
      <p:pic>
        <p:nvPicPr>
          <p:cNvPr id="21" name="Image 20"/>
          <p:cNvPicPr>
            <a:picLocks noChangeAspect="1"/>
          </p:cNvPicPr>
          <p:nvPr/>
        </p:nvPicPr>
        <p:blipFill>
          <a:blip r:embed="rId9"/>
          <a:stretch>
            <a:fillRect/>
          </a:stretch>
        </p:blipFill>
        <p:spPr>
          <a:xfrm rot="20256928">
            <a:off x="4713176" y="4805190"/>
            <a:ext cx="1902117" cy="1871634"/>
          </a:xfrm>
          <a:prstGeom prst="rect">
            <a:avLst/>
          </a:prstGeom>
        </p:spPr>
      </p:pic>
      <p:sp>
        <p:nvSpPr>
          <p:cNvPr id="16" name="Rectangle à coins arrondis 15"/>
          <p:cNvSpPr/>
          <p:nvPr/>
        </p:nvSpPr>
        <p:spPr>
          <a:xfrm>
            <a:off x="5682343" y="188817"/>
            <a:ext cx="6279490" cy="5333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5 - La communication école - famille</a:t>
            </a:r>
            <a:endParaRPr lang="fr-FR" sz="3200" dirty="0"/>
          </a:p>
        </p:txBody>
      </p:sp>
      <p:sp>
        <p:nvSpPr>
          <p:cNvPr id="22" name="ZoneTexte 21"/>
          <p:cNvSpPr txBox="1"/>
          <p:nvPr/>
        </p:nvSpPr>
        <p:spPr>
          <a:xfrm>
            <a:off x="3865560" y="6505663"/>
            <a:ext cx="5627830" cy="369332"/>
          </a:xfrm>
          <a:prstGeom prst="rect">
            <a:avLst/>
          </a:prstGeom>
          <a:noFill/>
        </p:spPr>
        <p:txBody>
          <a:bodyPr wrap="square" rtlCol="0">
            <a:spAutoFit/>
          </a:bodyPr>
          <a:lstStyle/>
          <a:p>
            <a:r>
              <a:rPr lang="fr-FR" i="1" dirty="0" smtClean="0"/>
              <a:t>Page extraite du </a:t>
            </a:r>
            <a:r>
              <a:rPr lang="fr-FR" i="1" dirty="0" smtClean="0">
                <a:hlinkClick r:id="rId10"/>
              </a:rPr>
              <a:t>diaporama de la mission maternelle 21</a:t>
            </a:r>
            <a:endParaRPr lang="fr-FR" i="1" dirty="0"/>
          </a:p>
        </p:txBody>
      </p:sp>
      <p:sp>
        <p:nvSpPr>
          <p:cNvPr id="8" name="Espace réservé du pied de page 7"/>
          <p:cNvSpPr>
            <a:spLocks noGrp="1"/>
          </p:cNvSpPr>
          <p:nvPr>
            <p:ph type="ftr" sz="quarter" idx="11"/>
          </p:nvPr>
        </p:nvSpPr>
        <p:spPr/>
        <p:txBody>
          <a:bodyPr/>
          <a:lstStyle/>
          <a:p>
            <a:r>
              <a:rPr lang="fr-FR" smtClean="0"/>
              <a:t>pôle maternelle 17 - février 2022</a:t>
            </a:r>
            <a:endParaRPr lang="fr-FR"/>
          </a:p>
        </p:txBody>
      </p:sp>
      <p:sp>
        <p:nvSpPr>
          <p:cNvPr id="11" name="Espace réservé du numéro de diapositive 10"/>
          <p:cNvSpPr>
            <a:spLocks noGrp="1"/>
          </p:cNvSpPr>
          <p:nvPr>
            <p:ph type="sldNum" sz="quarter" idx="12"/>
          </p:nvPr>
        </p:nvSpPr>
        <p:spPr/>
        <p:txBody>
          <a:bodyPr/>
          <a:lstStyle/>
          <a:p>
            <a:fld id="{5365A01F-C4C9-40F9-A558-C517A63623A3}" type="slidenum">
              <a:rPr lang="fr-FR" smtClean="0"/>
              <a:pPr/>
              <a:t>33</a:t>
            </a:fld>
            <a:endParaRPr lang="fr-FR"/>
          </a:p>
        </p:txBody>
      </p:sp>
    </p:spTree>
    <p:extLst>
      <p:ext uri="{BB962C8B-B14F-4D97-AF65-F5344CB8AC3E}">
        <p14:creationId xmlns:p14="http://schemas.microsoft.com/office/powerpoint/2010/main" val="11226920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4633" y="795251"/>
            <a:ext cx="10515600" cy="875211"/>
          </a:xfrm>
        </p:spPr>
        <p:txBody>
          <a:bodyPr>
            <a:normAutofit/>
          </a:bodyPr>
          <a:lstStyle/>
          <a:p>
            <a:r>
              <a:rPr lang="fr-FR" dirty="0" smtClean="0">
                <a:solidFill>
                  <a:srgbClr val="4AFE32"/>
                </a:solidFill>
              </a:rPr>
              <a:t>Pendant les vacances, vous pouvez :</a:t>
            </a:r>
            <a:endParaRPr lang="fr-FR" dirty="0">
              <a:solidFill>
                <a:srgbClr val="4AFE32"/>
              </a:solidFill>
            </a:endParaRPr>
          </a:p>
        </p:txBody>
      </p:sp>
      <p:sp>
        <p:nvSpPr>
          <p:cNvPr id="3" name="Espace réservé du contenu 2"/>
          <p:cNvSpPr>
            <a:spLocks noGrp="1"/>
          </p:cNvSpPr>
          <p:nvPr>
            <p:ph idx="1"/>
          </p:nvPr>
        </p:nvSpPr>
        <p:spPr>
          <a:xfrm>
            <a:off x="664633" y="1743574"/>
            <a:ext cx="10856807" cy="4144963"/>
          </a:xfrm>
        </p:spPr>
        <p:txBody>
          <a:bodyPr/>
          <a:lstStyle/>
          <a:p>
            <a:pPr>
              <a:buClrTx/>
            </a:pPr>
            <a:r>
              <a:rPr lang="fr-FR" dirty="0" smtClean="0"/>
              <a:t>Parler </a:t>
            </a:r>
            <a:r>
              <a:rPr lang="fr-FR" dirty="0"/>
              <a:t>de </a:t>
            </a:r>
            <a:r>
              <a:rPr lang="fr-FR" dirty="0" smtClean="0"/>
              <a:t>l’école avec votre enfant  : les activités, le déroulement des journées, les adultes qu’il va côtoyer, les autres enfants futurs amis, les règles à respecter.</a:t>
            </a:r>
          </a:p>
          <a:p>
            <a:pPr>
              <a:buClrTx/>
            </a:pPr>
            <a:r>
              <a:rPr lang="fr-FR" dirty="0"/>
              <a:t>Vous promener devant </a:t>
            </a:r>
            <a:r>
              <a:rPr lang="fr-FR" dirty="0" smtClean="0"/>
              <a:t>l’école et en parler, </a:t>
            </a:r>
            <a:r>
              <a:rPr lang="fr-FR" dirty="0"/>
              <a:t>sans dramatiser ni </a:t>
            </a:r>
            <a:r>
              <a:rPr lang="fr-FR" dirty="0" smtClean="0"/>
              <a:t>idéaliser.</a:t>
            </a:r>
          </a:p>
          <a:p>
            <a:pPr>
              <a:buClrTx/>
            </a:pPr>
            <a:r>
              <a:rPr lang="fr-FR" dirty="0" smtClean="0"/>
              <a:t>Lui expliquer ce que vous ferez pendant qu’il sera à l’école.</a:t>
            </a:r>
          </a:p>
          <a:p>
            <a:pPr>
              <a:buClrTx/>
            </a:pPr>
            <a:r>
              <a:rPr lang="fr-FR" dirty="0" smtClean="0"/>
              <a:t>Lui apprendre à faire seul : s’habiller, manger, se moucher</a:t>
            </a:r>
            <a:r>
              <a:rPr lang="fr-FR" dirty="0"/>
              <a:t>, aller aux </a:t>
            </a:r>
            <a:r>
              <a:rPr lang="fr-FR" dirty="0" smtClean="0"/>
              <a:t>toilettes, se laver les </a:t>
            </a:r>
            <a:r>
              <a:rPr lang="fr-FR" dirty="0"/>
              <a:t>mains. </a:t>
            </a:r>
            <a:endParaRPr lang="fr-FR" dirty="0" smtClean="0"/>
          </a:p>
          <a:p>
            <a:pPr>
              <a:buClrTx/>
            </a:pPr>
            <a:r>
              <a:rPr lang="fr-FR" dirty="0" smtClean="0"/>
              <a:t>Lui </a:t>
            </a:r>
            <a:r>
              <a:rPr lang="fr-FR" dirty="0"/>
              <a:t>lire des albums sur le thème de l’école </a:t>
            </a:r>
          </a:p>
          <a:p>
            <a:pPr>
              <a:buClrTx/>
            </a:pPr>
            <a:endParaRPr lang="fr-FR" dirty="0" smtClean="0"/>
          </a:p>
          <a:p>
            <a:pPr>
              <a:buClrTx/>
            </a:pPr>
            <a:endParaRPr lang="fr-FR" dirty="0" smtClean="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3728" y="4683932"/>
            <a:ext cx="3027945" cy="18217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à coins arrondis 4"/>
          <p:cNvSpPr/>
          <p:nvPr/>
        </p:nvSpPr>
        <p:spPr>
          <a:xfrm>
            <a:off x="4807131" y="188817"/>
            <a:ext cx="7154702" cy="5333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t>6</a:t>
            </a:r>
            <a:r>
              <a:rPr lang="fr-FR" sz="3200" dirty="0" smtClean="0"/>
              <a:t> – Conseils pour une rentrée en douceur</a:t>
            </a:r>
            <a:endParaRPr lang="fr-FR" sz="3200" dirty="0"/>
          </a:p>
        </p:txBody>
      </p:sp>
      <p:sp>
        <p:nvSpPr>
          <p:cNvPr id="7" name="ZoneTexte 6"/>
          <p:cNvSpPr txBox="1"/>
          <p:nvPr/>
        </p:nvSpPr>
        <p:spPr>
          <a:xfrm>
            <a:off x="3865560" y="6505663"/>
            <a:ext cx="5627830" cy="369332"/>
          </a:xfrm>
          <a:prstGeom prst="rect">
            <a:avLst/>
          </a:prstGeom>
          <a:noFill/>
        </p:spPr>
        <p:txBody>
          <a:bodyPr wrap="square" rtlCol="0">
            <a:spAutoFit/>
          </a:bodyPr>
          <a:lstStyle/>
          <a:p>
            <a:r>
              <a:rPr lang="fr-FR" i="1" dirty="0" smtClean="0"/>
              <a:t>Page inspirée du </a:t>
            </a:r>
            <a:r>
              <a:rPr lang="fr-FR" i="1" dirty="0" smtClean="0">
                <a:hlinkClick r:id="rId4"/>
              </a:rPr>
              <a:t>diaporama de la mission maternelle 21</a:t>
            </a:r>
            <a:endParaRPr lang="fr-FR" i="1" dirty="0"/>
          </a:p>
        </p:txBody>
      </p:sp>
      <p:sp>
        <p:nvSpPr>
          <p:cNvPr id="4" name="Espace réservé du pied de page 3"/>
          <p:cNvSpPr>
            <a:spLocks noGrp="1"/>
          </p:cNvSpPr>
          <p:nvPr>
            <p:ph type="ftr" sz="quarter" idx="11"/>
          </p:nvPr>
        </p:nvSpPr>
        <p:spPr/>
        <p:txBody>
          <a:bodyPr/>
          <a:lstStyle/>
          <a:p>
            <a:r>
              <a:rPr lang="fr-FR" smtClean="0"/>
              <a:t>pôle maternelle 17 - février 2022</a:t>
            </a:r>
            <a:endParaRPr lang="fr-FR"/>
          </a:p>
        </p:txBody>
      </p:sp>
      <p:sp>
        <p:nvSpPr>
          <p:cNvPr id="6" name="Espace réservé du numéro de diapositive 5"/>
          <p:cNvSpPr>
            <a:spLocks noGrp="1"/>
          </p:cNvSpPr>
          <p:nvPr>
            <p:ph type="sldNum" sz="quarter" idx="12"/>
          </p:nvPr>
        </p:nvSpPr>
        <p:spPr/>
        <p:txBody>
          <a:bodyPr/>
          <a:lstStyle/>
          <a:p>
            <a:fld id="{5365A01F-C4C9-40F9-A558-C517A63623A3}" type="slidenum">
              <a:rPr lang="fr-FR" smtClean="0"/>
              <a:pPr/>
              <a:t>34</a:t>
            </a:fld>
            <a:endParaRPr lang="fr-FR"/>
          </a:p>
        </p:txBody>
      </p:sp>
    </p:spTree>
    <p:extLst>
      <p:ext uri="{BB962C8B-B14F-4D97-AF65-F5344CB8AC3E}">
        <p14:creationId xmlns:p14="http://schemas.microsoft.com/office/powerpoint/2010/main" val="2688809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817" y="0"/>
            <a:ext cx="11131731" cy="1325563"/>
          </a:xfrm>
        </p:spPr>
        <p:txBody>
          <a:bodyPr/>
          <a:lstStyle/>
          <a:p>
            <a:r>
              <a:rPr lang="fr-FR" dirty="0" smtClean="0">
                <a:solidFill>
                  <a:srgbClr val="4AFE32"/>
                </a:solidFill>
              </a:rPr>
              <a:t>Les premiers jours…</a:t>
            </a:r>
            <a:br>
              <a:rPr lang="fr-FR" dirty="0" smtClean="0">
                <a:solidFill>
                  <a:srgbClr val="4AFE32"/>
                </a:solidFill>
              </a:rPr>
            </a:br>
            <a:r>
              <a:rPr lang="fr-FR" dirty="0">
                <a:solidFill>
                  <a:srgbClr val="4AFE32"/>
                </a:solidFill>
              </a:rPr>
              <a:t> </a:t>
            </a:r>
            <a:r>
              <a:rPr lang="fr-FR" dirty="0" smtClean="0">
                <a:solidFill>
                  <a:srgbClr val="4AFE32"/>
                </a:solidFill>
              </a:rPr>
              <a:t>                                               … à la maison</a:t>
            </a:r>
            <a:endParaRPr lang="fr-FR" dirty="0">
              <a:solidFill>
                <a:srgbClr val="4AFE32"/>
              </a:solidFill>
            </a:endParaRPr>
          </a:p>
        </p:txBody>
      </p:sp>
      <p:sp>
        <p:nvSpPr>
          <p:cNvPr id="3" name="Espace réservé du contenu 2"/>
          <p:cNvSpPr>
            <a:spLocks noGrp="1"/>
          </p:cNvSpPr>
          <p:nvPr>
            <p:ph idx="1"/>
          </p:nvPr>
        </p:nvSpPr>
        <p:spPr>
          <a:xfrm>
            <a:off x="664633" y="1325563"/>
            <a:ext cx="10961310" cy="5532437"/>
          </a:xfrm>
        </p:spPr>
        <p:txBody>
          <a:bodyPr>
            <a:normAutofit fontScale="85000" lnSpcReduction="20000"/>
          </a:bodyPr>
          <a:lstStyle/>
          <a:p>
            <a:pPr algn="just">
              <a:buClrTx/>
            </a:pPr>
            <a:r>
              <a:rPr lang="fr-FR" dirty="0" smtClean="0"/>
              <a:t>A la rentrée, parlez de </a:t>
            </a:r>
            <a:r>
              <a:rPr lang="fr-FR" b="1" dirty="0" smtClean="0"/>
              <a:t>la séparation </a:t>
            </a:r>
            <a:r>
              <a:rPr lang="fr-FR" dirty="0" smtClean="0"/>
              <a:t>sans faire peur mais en montrant qu’on est avec l’enfant </a:t>
            </a:r>
            <a:r>
              <a:rPr lang="fr-FR" i="1" dirty="0" smtClean="0"/>
              <a:t>« Je penserai à toi très fort</a:t>
            </a:r>
            <a:r>
              <a:rPr lang="fr-FR" i="1" dirty="0"/>
              <a:t> »</a:t>
            </a:r>
            <a:r>
              <a:rPr lang="fr-FR" dirty="0"/>
              <a:t>. </a:t>
            </a:r>
            <a:endParaRPr lang="fr-FR" dirty="0" smtClean="0"/>
          </a:p>
          <a:p>
            <a:pPr algn="just">
              <a:buClrTx/>
            </a:pPr>
            <a:r>
              <a:rPr lang="fr-FR" b="1" dirty="0" smtClean="0"/>
              <a:t>Préparez ensemble les objets </a:t>
            </a:r>
            <a:r>
              <a:rPr lang="fr-FR" dirty="0" smtClean="0"/>
              <a:t>qu’il apportera à l’école.</a:t>
            </a:r>
          </a:p>
          <a:p>
            <a:pPr lvl="1" algn="just">
              <a:buClrTx/>
              <a:buFontTx/>
              <a:buChar char="-"/>
            </a:pPr>
            <a:r>
              <a:rPr lang="fr-FR" dirty="0" smtClean="0"/>
              <a:t>Les objets inscrits sur la liste remise par l’école</a:t>
            </a:r>
          </a:p>
          <a:p>
            <a:pPr lvl="1" algn="just">
              <a:buClrTx/>
              <a:buFontTx/>
              <a:buChar char="-"/>
            </a:pPr>
            <a:r>
              <a:rPr lang="fr-FR" dirty="0" smtClean="0"/>
              <a:t>Laissez </a:t>
            </a:r>
            <a:r>
              <a:rPr lang="fr-FR" dirty="0"/>
              <a:t>votre enfant apporter son doudou, (sa tétine pour la sieste). </a:t>
            </a:r>
            <a:endParaRPr lang="fr-FR" dirty="0" smtClean="0"/>
          </a:p>
          <a:p>
            <a:pPr lvl="1" algn="just">
              <a:buClrTx/>
              <a:buFontTx/>
              <a:buChar char="-"/>
            </a:pPr>
            <a:r>
              <a:rPr lang="fr-FR" dirty="0" smtClean="0"/>
              <a:t>Choisissez ensemble </a:t>
            </a:r>
            <a:r>
              <a:rPr lang="fr-FR" dirty="0"/>
              <a:t>un objet-lien en plus du doudou : un sac pour ranger le doudou, un vêtement qu’il aime bien, un </a:t>
            </a:r>
            <a:r>
              <a:rPr lang="fr-FR" dirty="0">
                <a:hlinkClick r:id="rId3"/>
              </a:rPr>
              <a:t>sac à </a:t>
            </a:r>
            <a:r>
              <a:rPr lang="fr-FR" dirty="0" smtClean="0">
                <a:hlinkClick r:id="rId3"/>
              </a:rPr>
              <a:t>bisous</a:t>
            </a:r>
            <a:r>
              <a:rPr lang="fr-FR" dirty="0" smtClean="0"/>
              <a:t>…</a:t>
            </a:r>
          </a:p>
          <a:p>
            <a:pPr algn="just">
              <a:buClrTx/>
            </a:pPr>
            <a:r>
              <a:rPr lang="fr-FR" dirty="0" smtClean="0"/>
              <a:t>Avertissez-le s’il mange à </a:t>
            </a:r>
            <a:r>
              <a:rPr lang="fr-FR" b="1" dirty="0" smtClean="0"/>
              <a:t>la cantine.</a:t>
            </a:r>
          </a:p>
          <a:p>
            <a:pPr algn="just">
              <a:buClrTx/>
            </a:pPr>
            <a:r>
              <a:rPr lang="fr-FR" dirty="0" smtClean="0"/>
              <a:t>Construire </a:t>
            </a:r>
            <a:r>
              <a:rPr lang="fr-FR" b="1" dirty="0" smtClean="0"/>
              <a:t>les rituels du matin  </a:t>
            </a:r>
            <a:r>
              <a:rPr lang="fr-FR" dirty="0" smtClean="0"/>
              <a:t>: </a:t>
            </a:r>
          </a:p>
          <a:p>
            <a:pPr lvl="1" algn="just">
              <a:buClrTx/>
              <a:buFontTx/>
              <a:buChar char="-"/>
            </a:pPr>
            <a:r>
              <a:rPr lang="fr-FR" dirty="0" smtClean="0"/>
              <a:t>Comme au coucher commencer la journée à la maison par 5 mn de tendresse prévue dans l’emploi du temps des préparatifs</a:t>
            </a:r>
          </a:p>
          <a:p>
            <a:pPr lvl="1" algn="just">
              <a:buClrTx/>
              <a:buFontTx/>
              <a:buChar char="-"/>
            </a:pPr>
            <a:r>
              <a:rPr lang="fr-FR" dirty="0" smtClean="0"/>
              <a:t>Avant de quitter l’école, faire un bisou, dire qu’on va se revoir à la fin de la journée</a:t>
            </a:r>
          </a:p>
          <a:p>
            <a:pPr algn="just">
              <a:buClrTx/>
            </a:pPr>
            <a:r>
              <a:rPr lang="fr-FR" b="1" dirty="0" smtClean="0"/>
              <a:t>Se projeter sur la fin de la journée </a:t>
            </a:r>
            <a:r>
              <a:rPr lang="fr-FR" dirty="0" smtClean="0"/>
              <a:t>: prévoir une activité agréable pour la sortie de l’école ( une sortie au parc, un retour en tricycle) ) pour faire prendre conscience que l’école est provisoire. </a:t>
            </a:r>
          </a:p>
          <a:p>
            <a:pPr marL="0" indent="0" algn="just">
              <a:buClrTx/>
              <a:buNone/>
            </a:pPr>
            <a:r>
              <a:rPr lang="fr-FR" dirty="0">
                <a:sym typeface="Wingdings" panose="05000000000000000000" pitchFamily="2" charset="2"/>
              </a:rPr>
              <a:t>	</a:t>
            </a:r>
            <a:r>
              <a:rPr lang="fr-FR" dirty="0" smtClean="0">
                <a:sym typeface="Wingdings" panose="05000000000000000000" pitchFamily="2" charset="2"/>
              </a:rPr>
              <a:t> </a:t>
            </a:r>
            <a:r>
              <a:rPr lang="fr-FR" dirty="0">
                <a:sym typeface="Wingdings" panose="05000000000000000000" pitchFamily="2" charset="2"/>
              </a:rPr>
              <a:t>I</a:t>
            </a:r>
            <a:r>
              <a:rPr lang="fr-FR" dirty="0" smtClean="0">
                <a:sym typeface="Wingdings" panose="05000000000000000000" pitchFamily="2" charset="2"/>
              </a:rPr>
              <a:t>l ne s’agit pas de proposer des récompenses comme </a:t>
            </a:r>
            <a:r>
              <a:rPr lang="fr-FR" i="1" dirty="0" smtClean="0">
                <a:sym typeface="Wingdings" panose="05000000000000000000" pitchFamily="2" charset="2"/>
              </a:rPr>
              <a:t>« Si tu ne pleures pas, 	si tu es sage, on ira au parc » </a:t>
            </a:r>
            <a:r>
              <a:rPr lang="fr-FR" dirty="0" smtClean="0">
                <a:sym typeface="Wingdings" panose="05000000000000000000" pitchFamily="2" charset="2"/>
              </a:rPr>
              <a:t>mais de prévoir l’activité agréable dans l’emploi 	du temps.</a:t>
            </a:r>
            <a:endParaRPr lang="fr-FR" dirty="0"/>
          </a:p>
        </p:txBody>
      </p:sp>
      <p:sp>
        <p:nvSpPr>
          <p:cNvPr id="4" name="Rectangle à coins arrondis 3"/>
          <p:cNvSpPr/>
          <p:nvPr/>
        </p:nvSpPr>
        <p:spPr>
          <a:xfrm>
            <a:off x="4807131" y="188817"/>
            <a:ext cx="7154702" cy="5333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t>6</a:t>
            </a:r>
            <a:r>
              <a:rPr lang="fr-FR" sz="3200" dirty="0" smtClean="0"/>
              <a:t> – Conseils pour une rentrée en douceur</a:t>
            </a:r>
            <a:endParaRPr lang="fr-FR" sz="3200" dirty="0"/>
          </a:p>
        </p:txBody>
      </p:sp>
      <p:sp>
        <p:nvSpPr>
          <p:cNvPr id="5" name="ZoneTexte 4"/>
          <p:cNvSpPr txBox="1"/>
          <p:nvPr/>
        </p:nvSpPr>
        <p:spPr>
          <a:xfrm>
            <a:off x="3865560" y="6505663"/>
            <a:ext cx="5627830" cy="369332"/>
          </a:xfrm>
          <a:prstGeom prst="rect">
            <a:avLst/>
          </a:prstGeom>
          <a:noFill/>
        </p:spPr>
        <p:txBody>
          <a:bodyPr wrap="square" rtlCol="0">
            <a:spAutoFit/>
          </a:bodyPr>
          <a:lstStyle/>
          <a:p>
            <a:r>
              <a:rPr lang="fr-FR" i="1" dirty="0" smtClean="0"/>
              <a:t>Page extraite du </a:t>
            </a:r>
            <a:r>
              <a:rPr lang="fr-FR" i="1" dirty="0" smtClean="0">
                <a:hlinkClick r:id="rId4"/>
              </a:rPr>
              <a:t>diaporama de la mission maternelle 21</a:t>
            </a:r>
            <a:endParaRPr lang="fr-FR" i="1" dirty="0"/>
          </a:p>
        </p:txBody>
      </p:sp>
      <p:sp>
        <p:nvSpPr>
          <p:cNvPr id="6" name="Espace réservé du pied de page 5"/>
          <p:cNvSpPr>
            <a:spLocks noGrp="1"/>
          </p:cNvSpPr>
          <p:nvPr>
            <p:ph type="ftr" sz="quarter" idx="11"/>
          </p:nvPr>
        </p:nvSpPr>
        <p:spPr/>
        <p:txBody>
          <a:bodyPr/>
          <a:lstStyle/>
          <a:p>
            <a:r>
              <a:rPr lang="fr-FR" smtClean="0"/>
              <a:t>pôle maternelle 17 - février 2022</a:t>
            </a:r>
            <a:endParaRPr lang="fr-FR"/>
          </a:p>
        </p:txBody>
      </p:sp>
      <p:sp>
        <p:nvSpPr>
          <p:cNvPr id="7" name="Espace réservé du numéro de diapositive 6"/>
          <p:cNvSpPr>
            <a:spLocks noGrp="1"/>
          </p:cNvSpPr>
          <p:nvPr>
            <p:ph type="sldNum" sz="quarter" idx="12"/>
          </p:nvPr>
        </p:nvSpPr>
        <p:spPr/>
        <p:txBody>
          <a:bodyPr/>
          <a:lstStyle/>
          <a:p>
            <a:fld id="{5365A01F-C4C9-40F9-A558-C517A63623A3}" type="slidenum">
              <a:rPr lang="fr-FR" smtClean="0"/>
              <a:pPr/>
              <a:t>35</a:t>
            </a:fld>
            <a:endParaRPr lang="fr-FR"/>
          </a:p>
        </p:txBody>
      </p:sp>
    </p:spTree>
    <p:extLst>
      <p:ext uri="{BB962C8B-B14F-4D97-AF65-F5344CB8AC3E}">
        <p14:creationId xmlns:p14="http://schemas.microsoft.com/office/powerpoint/2010/main" val="4879070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754" y="180506"/>
            <a:ext cx="10909663" cy="1325563"/>
          </a:xfrm>
        </p:spPr>
        <p:txBody>
          <a:bodyPr/>
          <a:lstStyle/>
          <a:p>
            <a:r>
              <a:rPr lang="fr-FR" dirty="0" smtClean="0">
                <a:solidFill>
                  <a:srgbClr val="4AFE32"/>
                </a:solidFill>
              </a:rPr>
              <a:t>Les premiers jours…</a:t>
            </a:r>
            <a:r>
              <a:rPr lang="fr-FR" dirty="0">
                <a:solidFill>
                  <a:srgbClr val="4AFE32"/>
                </a:solidFill>
              </a:rPr>
              <a:t/>
            </a:r>
            <a:br>
              <a:rPr lang="fr-FR" dirty="0">
                <a:solidFill>
                  <a:srgbClr val="4AFE32"/>
                </a:solidFill>
              </a:rPr>
            </a:br>
            <a:r>
              <a:rPr lang="fr-FR" dirty="0" smtClean="0">
                <a:solidFill>
                  <a:srgbClr val="4AFE32"/>
                </a:solidFill>
              </a:rPr>
              <a:t>                                                    … à l’école</a:t>
            </a:r>
            <a:endParaRPr lang="fr-FR" dirty="0">
              <a:solidFill>
                <a:srgbClr val="4AFE32"/>
              </a:solidFill>
            </a:endParaRPr>
          </a:p>
        </p:txBody>
      </p:sp>
      <p:sp>
        <p:nvSpPr>
          <p:cNvPr id="3" name="Espace réservé du contenu 2"/>
          <p:cNvSpPr>
            <a:spLocks noGrp="1"/>
          </p:cNvSpPr>
          <p:nvPr>
            <p:ph idx="1"/>
          </p:nvPr>
        </p:nvSpPr>
        <p:spPr>
          <a:xfrm>
            <a:off x="664633" y="1528354"/>
            <a:ext cx="11144190" cy="5139731"/>
          </a:xfrm>
        </p:spPr>
        <p:txBody>
          <a:bodyPr>
            <a:normAutofit/>
          </a:bodyPr>
          <a:lstStyle/>
          <a:p>
            <a:pPr>
              <a:buClrTx/>
            </a:pPr>
            <a:r>
              <a:rPr lang="fr-FR" dirty="0" smtClean="0"/>
              <a:t>Laissez-le </a:t>
            </a:r>
            <a:r>
              <a:rPr lang="fr-FR" dirty="0"/>
              <a:t>venir à l’école avec un objet familier de transition (“doudou</a:t>
            </a:r>
            <a:r>
              <a:rPr lang="fr-FR" dirty="0" smtClean="0"/>
              <a:t>“)</a:t>
            </a:r>
          </a:p>
          <a:p>
            <a:pPr>
              <a:buClrTx/>
            </a:pPr>
            <a:r>
              <a:rPr lang="fr-FR" dirty="0" smtClean="0"/>
              <a:t>Prévoyez un peu de temps pour les premiers jours, et instaurez un rituel de séparation</a:t>
            </a:r>
            <a:r>
              <a:rPr lang="fr-FR" dirty="0"/>
              <a:t>. Prévenez quand vous </a:t>
            </a:r>
            <a:r>
              <a:rPr lang="fr-FR" dirty="0" smtClean="0"/>
              <a:t>partez. </a:t>
            </a:r>
            <a:r>
              <a:rPr lang="fr-FR" dirty="0"/>
              <a:t>Écourtez les adieux</a:t>
            </a:r>
          </a:p>
          <a:p>
            <a:pPr>
              <a:buClrTx/>
            </a:pPr>
            <a:r>
              <a:rPr lang="fr-FR" dirty="0" smtClean="0"/>
              <a:t>Avertissez votre enfant s’il mange à la cantine</a:t>
            </a:r>
          </a:p>
          <a:p>
            <a:pPr>
              <a:spcAft>
                <a:spcPts val="600"/>
              </a:spcAft>
              <a:buClrTx/>
            </a:pPr>
            <a:r>
              <a:rPr lang="fr-FR" dirty="0" smtClean="0"/>
              <a:t>Dites-lui qui vient le chercher, s’il va à la garderie. Il mangera ce soir à la maison avec papa et/ou maman. </a:t>
            </a:r>
          </a:p>
          <a:p>
            <a:pPr>
              <a:spcBef>
                <a:spcPts val="0"/>
              </a:spcBef>
              <a:buClrTx/>
            </a:pPr>
            <a:r>
              <a:rPr lang="fr-FR" dirty="0" smtClean="0"/>
              <a:t>Ne lui posez pas trop de questions,</a:t>
            </a:r>
          </a:p>
          <a:p>
            <a:pPr marL="0" indent="0">
              <a:spcBef>
                <a:spcPts val="0"/>
              </a:spcBef>
              <a:buClrTx/>
              <a:buNone/>
            </a:pPr>
            <a:r>
              <a:rPr lang="fr-FR" dirty="0" smtClean="0"/>
              <a:t>les confidences viendront</a:t>
            </a:r>
          </a:p>
          <a:p>
            <a:pPr>
              <a:buClrTx/>
            </a:pPr>
            <a:r>
              <a:rPr lang="fr-FR" u="sng" dirty="0" smtClean="0"/>
              <a:t>Soyez toujours à l’heure</a:t>
            </a:r>
          </a:p>
          <a:p>
            <a:pPr marL="0" indent="0">
              <a:buClrTx/>
              <a:buNone/>
            </a:pPr>
            <a:r>
              <a:rPr lang="fr-FR" sz="2400" dirty="0" smtClean="0"/>
              <a:t>afin d’éviter angoisses et larmes</a:t>
            </a:r>
          </a:p>
          <a:p>
            <a:pPr marL="0" indent="0">
              <a:buClrTx/>
              <a:buNone/>
            </a:pPr>
            <a:endParaRPr lang="fr-FR" sz="2400" dirty="0" smtClean="0"/>
          </a:p>
          <a:p>
            <a:endParaRPr lang="fr-FR" dirty="0"/>
          </a:p>
        </p:txBody>
      </p:sp>
      <p:sp>
        <p:nvSpPr>
          <p:cNvPr id="4" name="Pensées 3"/>
          <p:cNvSpPr/>
          <p:nvPr/>
        </p:nvSpPr>
        <p:spPr>
          <a:xfrm>
            <a:off x="8042048" y="3745134"/>
            <a:ext cx="4447400" cy="3146832"/>
          </a:xfrm>
          <a:prstGeom prst="cloudCallout">
            <a:avLst>
              <a:gd name="adj1" fmla="val -39690"/>
              <a:gd name="adj2" fmla="val 23775"/>
            </a:avLst>
          </a:prstGeom>
          <a:solidFill>
            <a:srgbClr val="00D7D2"/>
          </a:solidFill>
        </p:spPr>
        <p:txBody>
          <a:bodyPr wrap="square" lIns="0" tIns="0" rIns="0" bIns="0">
            <a:spAutoFit/>
          </a:bodyPr>
          <a:lstStyle/>
          <a:p>
            <a:pPr lvl="0" algn="ctr">
              <a:lnSpc>
                <a:spcPct val="90000"/>
              </a:lnSpc>
              <a:spcBef>
                <a:spcPts val="1000"/>
              </a:spcBef>
              <a:buClr>
                <a:srgbClr val="FFC000">
                  <a:lumMod val="60000"/>
                  <a:lumOff val="40000"/>
                </a:srgbClr>
              </a:buClr>
            </a:pPr>
            <a:r>
              <a:rPr lang="fr-FR" sz="2000" b="1" i="1" dirty="0">
                <a:solidFill>
                  <a:prstClr val="black"/>
                </a:solidFill>
              </a:rPr>
              <a:t>Faites confiance </a:t>
            </a:r>
            <a:r>
              <a:rPr lang="fr-FR" sz="2000" b="1" i="1" dirty="0" smtClean="0">
                <a:solidFill>
                  <a:prstClr val="black"/>
                </a:solidFill>
              </a:rPr>
              <a:t>à l’enseignant</a:t>
            </a:r>
            <a:r>
              <a:rPr lang="fr-FR" sz="2000" i="1" dirty="0" smtClean="0">
                <a:solidFill>
                  <a:prstClr val="black"/>
                </a:solidFill>
              </a:rPr>
              <a:t>, si </a:t>
            </a:r>
            <a:r>
              <a:rPr lang="fr-FR" sz="2000" i="1" dirty="0">
                <a:solidFill>
                  <a:prstClr val="black"/>
                </a:solidFill>
              </a:rPr>
              <a:t>celui-ci vous dit que votre enfant participe très vite aux activités de la </a:t>
            </a:r>
            <a:r>
              <a:rPr lang="fr-FR" sz="2000" i="1" dirty="0" smtClean="0">
                <a:solidFill>
                  <a:prstClr val="black"/>
                </a:solidFill>
              </a:rPr>
              <a:t>classe.</a:t>
            </a:r>
          </a:p>
          <a:p>
            <a:pPr lvl="0" algn="ctr">
              <a:lnSpc>
                <a:spcPct val="90000"/>
              </a:lnSpc>
              <a:spcBef>
                <a:spcPts val="1000"/>
              </a:spcBef>
              <a:buClr>
                <a:srgbClr val="FFC000">
                  <a:lumMod val="60000"/>
                  <a:lumOff val="40000"/>
                </a:srgbClr>
              </a:buClr>
            </a:pPr>
            <a:r>
              <a:rPr lang="fr-FR" sz="2000" i="1" dirty="0" smtClean="0">
                <a:solidFill>
                  <a:prstClr val="black"/>
                </a:solidFill>
              </a:rPr>
              <a:t>Montrer </a:t>
            </a:r>
            <a:r>
              <a:rPr lang="fr-FR" sz="2000" i="1" dirty="0">
                <a:solidFill>
                  <a:prstClr val="black"/>
                </a:solidFill>
              </a:rPr>
              <a:t>à l’enfant qu’on est </a:t>
            </a:r>
            <a:r>
              <a:rPr lang="fr-FR" sz="2000" b="1" i="1" dirty="0">
                <a:solidFill>
                  <a:prstClr val="black"/>
                </a:solidFill>
              </a:rPr>
              <a:t>en confiance</a:t>
            </a:r>
            <a:r>
              <a:rPr lang="fr-FR" sz="2000" i="1" dirty="0">
                <a:solidFill>
                  <a:prstClr val="black"/>
                </a:solidFill>
              </a:rPr>
              <a:t>.</a:t>
            </a:r>
          </a:p>
        </p:txBody>
      </p:sp>
      <p:sp>
        <p:nvSpPr>
          <p:cNvPr id="5" name="ZoneTexte 4"/>
          <p:cNvSpPr txBox="1"/>
          <p:nvPr/>
        </p:nvSpPr>
        <p:spPr>
          <a:xfrm>
            <a:off x="5119498" y="3701724"/>
            <a:ext cx="3961060" cy="3735467"/>
          </a:xfrm>
          <a:prstGeom prst="irregularSeal2">
            <a:avLst/>
          </a:prstGeom>
          <a:solidFill>
            <a:srgbClr val="FFC000"/>
          </a:solidFill>
        </p:spPr>
        <p:txBody>
          <a:bodyPr wrap="square" lIns="0" tIns="0" rIns="0" bIns="0" rtlCol="0">
            <a:spAutoFit/>
          </a:bodyPr>
          <a:lstStyle/>
          <a:p>
            <a:pPr algn="ctr"/>
            <a:r>
              <a:rPr lang="fr-FR" b="1" dirty="0" smtClean="0"/>
              <a:t>Si l’enfant pleure au moment de la séparation c’est habituellement pour quelques minutes.</a:t>
            </a:r>
            <a:endParaRPr lang="fr-FR" b="1" dirty="0"/>
          </a:p>
        </p:txBody>
      </p:sp>
      <p:sp>
        <p:nvSpPr>
          <p:cNvPr id="6" name="Rectangle à coins arrondis 5"/>
          <p:cNvSpPr/>
          <p:nvPr/>
        </p:nvSpPr>
        <p:spPr>
          <a:xfrm>
            <a:off x="4807131" y="188817"/>
            <a:ext cx="7154702" cy="5333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t>6</a:t>
            </a:r>
            <a:r>
              <a:rPr lang="fr-FR" sz="3200" dirty="0" smtClean="0"/>
              <a:t> – Conseils pour une rentrée en douceur</a:t>
            </a:r>
            <a:endParaRPr lang="fr-FR" sz="3200" dirty="0"/>
          </a:p>
        </p:txBody>
      </p:sp>
      <p:sp>
        <p:nvSpPr>
          <p:cNvPr id="7" name="ZoneTexte 6"/>
          <p:cNvSpPr txBox="1"/>
          <p:nvPr/>
        </p:nvSpPr>
        <p:spPr>
          <a:xfrm>
            <a:off x="3865560" y="6505663"/>
            <a:ext cx="5627830" cy="369332"/>
          </a:xfrm>
          <a:prstGeom prst="rect">
            <a:avLst/>
          </a:prstGeom>
          <a:noFill/>
        </p:spPr>
        <p:txBody>
          <a:bodyPr wrap="square" rtlCol="0">
            <a:spAutoFit/>
          </a:bodyPr>
          <a:lstStyle/>
          <a:p>
            <a:r>
              <a:rPr lang="fr-FR" i="1" dirty="0" smtClean="0"/>
              <a:t>Page inspirée du </a:t>
            </a:r>
            <a:r>
              <a:rPr lang="fr-FR" i="1" dirty="0" smtClean="0">
                <a:hlinkClick r:id="rId3"/>
              </a:rPr>
              <a:t>diaporama de la mission maternelle 21</a:t>
            </a:r>
            <a:endParaRPr lang="fr-FR" i="1" dirty="0"/>
          </a:p>
        </p:txBody>
      </p:sp>
      <p:sp>
        <p:nvSpPr>
          <p:cNvPr id="8" name="Espace réservé du pied de page 7"/>
          <p:cNvSpPr>
            <a:spLocks noGrp="1"/>
          </p:cNvSpPr>
          <p:nvPr>
            <p:ph type="ftr" sz="quarter" idx="11"/>
          </p:nvPr>
        </p:nvSpPr>
        <p:spPr/>
        <p:txBody>
          <a:bodyPr/>
          <a:lstStyle/>
          <a:p>
            <a:r>
              <a:rPr lang="fr-FR" smtClean="0"/>
              <a:t>pôle maternelle 17 - février 2022</a:t>
            </a:r>
            <a:endParaRPr lang="fr-FR"/>
          </a:p>
        </p:txBody>
      </p:sp>
      <p:sp>
        <p:nvSpPr>
          <p:cNvPr id="9" name="Espace réservé du numéro de diapositive 8"/>
          <p:cNvSpPr>
            <a:spLocks noGrp="1"/>
          </p:cNvSpPr>
          <p:nvPr>
            <p:ph type="sldNum" sz="quarter" idx="12"/>
          </p:nvPr>
        </p:nvSpPr>
        <p:spPr/>
        <p:txBody>
          <a:bodyPr/>
          <a:lstStyle/>
          <a:p>
            <a:fld id="{5365A01F-C4C9-40F9-A558-C517A63623A3}" type="slidenum">
              <a:rPr lang="fr-FR" smtClean="0"/>
              <a:pPr/>
              <a:t>36</a:t>
            </a:fld>
            <a:endParaRPr lang="fr-FR"/>
          </a:p>
        </p:txBody>
      </p:sp>
    </p:spTree>
    <p:extLst>
      <p:ext uri="{BB962C8B-B14F-4D97-AF65-F5344CB8AC3E}">
        <p14:creationId xmlns:p14="http://schemas.microsoft.com/office/powerpoint/2010/main" val="23625842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81446" y="1958781"/>
            <a:ext cx="10672354" cy="400110"/>
          </a:xfrm>
          <a:prstGeom prst="rect">
            <a:avLst/>
          </a:prstGeom>
          <a:noFill/>
        </p:spPr>
        <p:txBody>
          <a:bodyPr wrap="square" rtlCol="0">
            <a:spAutoFit/>
          </a:bodyPr>
          <a:lstStyle/>
          <a:p>
            <a:r>
              <a:rPr lang="fr-FR" sz="2000" b="1" dirty="0" smtClean="0"/>
              <a:t>Grandir </a:t>
            </a:r>
            <a:r>
              <a:rPr lang="fr-FR" sz="2000" dirty="0" smtClean="0"/>
              <a:t>c’est se séparer de ses parents, c’est tolérer l’absence de ceux en qui on puise sa confiance.</a:t>
            </a:r>
            <a:endParaRPr lang="fr-FR" sz="2000" dirty="0"/>
          </a:p>
        </p:txBody>
      </p:sp>
      <p:sp>
        <p:nvSpPr>
          <p:cNvPr id="5" name="ZoneTexte 4"/>
          <p:cNvSpPr txBox="1"/>
          <p:nvPr/>
        </p:nvSpPr>
        <p:spPr>
          <a:xfrm>
            <a:off x="1629463" y="2925203"/>
            <a:ext cx="9724337" cy="707886"/>
          </a:xfrm>
          <a:prstGeom prst="rect">
            <a:avLst/>
          </a:prstGeom>
          <a:noFill/>
        </p:spPr>
        <p:txBody>
          <a:bodyPr wrap="square" rtlCol="0">
            <a:spAutoFit/>
          </a:bodyPr>
          <a:lstStyle/>
          <a:p>
            <a:r>
              <a:rPr lang="fr-FR" sz="2000" dirty="0" smtClean="0"/>
              <a:t>L’école, pour un jeune enfant, est </a:t>
            </a:r>
            <a:r>
              <a:rPr lang="fr-FR" sz="2000" b="1" dirty="0" smtClean="0"/>
              <a:t>une expérience excitante </a:t>
            </a:r>
            <a:r>
              <a:rPr lang="fr-FR" sz="2000" dirty="0" smtClean="0"/>
              <a:t>mais très difficile qui occasionne de grands </a:t>
            </a:r>
            <a:r>
              <a:rPr lang="fr-FR" sz="2000" b="1" dirty="0" smtClean="0"/>
              <a:t>changements</a:t>
            </a:r>
            <a:r>
              <a:rPr lang="fr-FR" sz="2000" dirty="0" smtClean="0"/>
              <a:t> dans sa vie.</a:t>
            </a:r>
            <a:endParaRPr lang="fr-FR" sz="2000" dirty="0"/>
          </a:p>
        </p:txBody>
      </p:sp>
      <p:sp>
        <p:nvSpPr>
          <p:cNvPr id="6" name="ZoneTexte 5"/>
          <p:cNvSpPr txBox="1"/>
          <p:nvPr/>
        </p:nvSpPr>
        <p:spPr>
          <a:xfrm>
            <a:off x="2808712" y="4199401"/>
            <a:ext cx="8545087" cy="1938992"/>
          </a:xfrm>
          <a:prstGeom prst="rect">
            <a:avLst/>
          </a:prstGeom>
          <a:noFill/>
        </p:spPr>
        <p:txBody>
          <a:bodyPr wrap="square" rtlCol="0">
            <a:spAutoFit/>
          </a:bodyPr>
          <a:lstStyle/>
          <a:p>
            <a:r>
              <a:rPr lang="fr-FR" sz="2000" dirty="0" smtClean="0"/>
              <a:t>Ce changement est fort en émotions. </a:t>
            </a:r>
          </a:p>
          <a:p>
            <a:r>
              <a:rPr lang="fr-FR" sz="2000" dirty="0"/>
              <a:t>	</a:t>
            </a:r>
            <a:r>
              <a:rPr lang="fr-FR" sz="2000" u="sng" dirty="0" smtClean="0"/>
              <a:t>Laisser du temps </a:t>
            </a:r>
            <a:r>
              <a:rPr lang="fr-FR" sz="2000" dirty="0" smtClean="0"/>
              <a:t>à l’enfant pour faire cet ajustement dans sa vie dès la 	rentrée ou quelques jours ou semaines plus tard. </a:t>
            </a:r>
          </a:p>
          <a:p>
            <a:endParaRPr lang="fr-FR" sz="2000" dirty="0" smtClean="0"/>
          </a:p>
          <a:p>
            <a:r>
              <a:rPr lang="fr-FR" sz="2000" dirty="0"/>
              <a:t>	</a:t>
            </a:r>
            <a:r>
              <a:rPr lang="fr-FR" sz="2000" dirty="0" smtClean="0"/>
              <a:t>C’est une phase normale durant la croissance de l’enfant </a:t>
            </a:r>
            <a:r>
              <a:rPr lang="fr-FR" sz="2000" b="1" dirty="0" smtClean="0"/>
              <a:t>d’apprendre à 	accepter les changements et de séparer de la maison.</a:t>
            </a:r>
            <a:endParaRPr lang="fr-FR" sz="2000" b="1" dirty="0"/>
          </a:p>
        </p:txBody>
      </p:sp>
      <p:sp>
        <p:nvSpPr>
          <p:cNvPr id="8" name="Titre 7"/>
          <p:cNvSpPr>
            <a:spLocks noGrp="1"/>
          </p:cNvSpPr>
          <p:nvPr>
            <p:ph type="title"/>
          </p:nvPr>
        </p:nvSpPr>
        <p:spPr>
          <a:xfrm>
            <a:off x="681446" y="722139"/>
            <a:ext cx="10515600" cy="1325563"/>
          </a:xfrm>
        </p:spPr>
        <p:txBody>
          <a:bodyPr/>
          <a:lstStyle/>
          <a:p>
            <a:r>
              <a:rPr lang="fr-FR" dirty="0" smtClean="0">
                <a:solidFill>
                  <a:srgbClr val="4AFE32"/>
                </a:solidFill>
              </a:rPr>
              <a:t>Pourquoi aller à l’école?</a:t>
            </a:r>
            <a:endParaRPr lang="fr-FR" dirty="0">
              <a:solidFill>
                <a:srgbClr val="4AFE32"/>
              </a:solidFill>
            </a:endParaRPr>
          </a:p>
        </p:txBody>
      </p:sp>
      <p:pic>
        <p:nvPicPr>
          <p:cNvPr id="11" name="Image 10"/>
          <p:cNvPicPr>
            <a:picLocks noChangeAspect="1"/>
          </p:cNvPicPr>
          <p:nvPr/>
        </p:nvPicPr>
        <p:blipFill rotWithShape="1">
          <a:blip r:embed="rId3">
            <a:extLst>
              <a:ext uri="{28A0092B-C50C-407E-A947-70E740481C1C}">
                <a14:useLocalDpi xmlns:a14="http://schemas.microsoft.com/office/drawing/2010/main" val="0"/>
              </a:ext>
            </a:extLst>
          </a:blip>
          <a:srcRect l="6256" r="9263"/>
          <a:stretch/>
        </p:blipFill>
        <p:spPr>
          <a:xfrm>
            <a:off x="587828" y="4581446"/>
            <a:ext cx="2011681" cy="1571625"/>
          </a:xfrm>
          <a:prstGeom prst="rect">
            <a:avLst/>
          </a:prstGeom>
        </p:spPr>
      </p:pic>
      <p:sp>
        <p:nvSpPr>
          <p:cNvPr id="7" name="Rectangle à coins arrondis 6"/>
          <p:cNvSpPr/>
          <p:nvPr/>
        </p:nvSpPr>
        <p:spPr>
          <a:xfrm>
            <a:off x="4807131" y="188817"/>
            <a:ext cx="7154702" cy="5333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t>6</a:t>
            </a:r>
            <a:r>
              <a:rPr lang="fr-FR" sz="3200" dirty="0" smtClean="0"/>
              <a:t> – Conseils pour une rentrée en douceur</a:t>
            </a:r>
            <a:endParaRPr lang="fr-FR" sz="3200" dirty="0"/>
          </a:p>
        </p:txBody>
      </p:sp>
      <p:sp>
        <p:nvSpPr>
          <p:cNvPr id="9" name="ZoneTexte 8"/>
          <p:cNvSpPr txBox="1"/>
          <p:nvPr/>
        </p:nvSpPr>
        <p:spPr>
          <a:xfrm>
            <a:off x="3865560" y="6505663"/>
            <a:ext cx="5627830" cy="369332"/>
          </a:xfrm>
          <a:prstGeom prst="rect">
            <a:avLst/>
          </a:prstGeom>
          <a:noFill/>
        </p:spPr>
        <p:txBody>
          <a:bodyPr wrap="square" rtlCol="0">
            <a:spAutoFit/>
          </a:bodyPr>
          <a:lstStyle/>
          <a:p>
            <a:r>
              <a:rPr lang="fr-FR" i="1" dirty="0" smtClean="0"/>
              <a:t>Page extraite du </a:t>
            </a:r>
            <a:r>
              <a:rPr lang="fr-FR" i="1" dirty="0" smtClean="0">
                <a:hlinkClick r:id="rId4"/>
              </a:rPr>
              <a:t>diaporama de la mission maternelle 21</a:t>
            </a:r>
            <a:endParaRPr lang="fr-FR" i="1" dirty="0"/>
          </a:p>
        </p:txBody>
      </p:sp>
      <p:sp>
        <p:nvSpPr>
          <p:cNvPr id="3" name="Espace réservé du pied de page 2"/>
          <p:cNvSpPr>
            <a:spLocks noGrp="1"/>
          </p:cNvSpPr>
          <p:nvPr>
            <p:ph type="ftr" sz="quarter" idx="11"/>
          </p:nvPr>
        </p:nvSpPr>
        <p:spPr/>
        <p:txBody>
          <a:bodyPr/>
          <a:lstStyle/>
          <a:p>
            <a:r>
              <a:rPr lang="fr-FR" smtClean="0"/>
              <a:t>pôle maternelle 17 - février 2022</a:t>
            </a:r>
            <a:endParaRPr lang="fr-FR"/>
          </a:p>
        </p:txBody>
      </p:sp>
      <p:sp>
        <p:nvSpPr>
          <p:cNvPr id="4" name="Espace réservé du numéro de diapositive 3"/>
          <p:cNvSpPr>
            <a:spLocks noGrp="1"/>
          </p:cNvSpPr>
          <p:nvPr>
            <p:ph type="sldNum" sz="quarter" idx="12"/>
          </p:nvPr>
        </p:nvSpPr>
        <p:spPr/>
        <p:txBody>
          <a:bodyPr/>
          <a:lstStyle/>
          <a:p>
            <a:fld id="{5365A01F-C4C9-40F9-A558-C517A63623A3}" type="slidenum">
              <a:rPr lang="fr-FR" smtClean="0"/>
              <a:pPr/>
              <a:t>37</a:t>
            </a:fld>
            <a:endParaRPr lang="fr-FR"/>
          </a:p>
        </p:txBody>
      </p:sp>
    </p:spTree>
    <p:extLst>
      <p:ext uri="{BB962C8B-B14F-4D97-AF65-F5344CB8AC3E}">
        <p14:creationId xmlns:p14="http://schemas.microsoft.com/office/powerpoint/2010/main" val="32254723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1354" y="1025336"/>
            <a:ext cx="5549335" cy="538953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F51CE"/>
              </a:solidFill>
            </a:endParaRPr>
          </a:p>
        </p:txBody>
      </p:sp>
      <p:sp>
        <p:nvSpPr>
          <p:cNvPr id="9" name="Rectangle 8"/>
          <p:cNvSpPr/>
          <p:nvPr/>
        </p:nvSpPr>
        <p:spPr>
          <a:xfrm>
            <a:off x="9018801" y="5126279"/>
            <a:ext cx="3047929" cy="1033452"/>
          </a:xfrm>
          <a:prstGeom prst="rect">
            <a:avLst/>
          </a:prstGeom>
          <a:solidFill>
            <a:srgbClr val="4AF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2400" dirty="0"/>
              <a:t>Vidéo “</a:t>
            </a:r>
            <a:r>
              <a:rPr lang="fr-FR" altLang="fr-FR" sz="2400" u="sng" dirty="0">
                <a:solidFill>
                  <a:schemeClr val="tx1"/>
                </a:solidFill>
                <a:hlinkClick r:id="rId3"/>
              </a:rPr>
              <a:t>Et si on lisait</a:t>
            </a:r>
            <a:r>
              <a:rPr lang="fr-FR" altLang="fr-FR" sz="2400" dirty="0"/>
              <a:t>” </a:t>
            </a:r>
            <a:r>
              <a:rPr lang="fr-FR" altLang="fr-FR" dirty="0"/>
              <a:t>(</a:t>
            </a:r>
            <a:r>
              <a:rPr lang="fr-FR" altLang="fr-FR" dirty="0" err="1"/>
              <a:t>fno</a:t>
            </a:r>
            <a:r>
              <a:rPr lang="fr-FR" altLang="fr-FR" dirty="0"/>
              <a:t>-orthophonie, env. 4 min.)</a:t>
            </a:r>
            <a:endParaRPr lang="fr-FR" dirty="0"/>
          </a:p>
        </p:txBody>
      </p:sp>
      <p:sp>
        <p:nvSpPr>
          <p:cNvPr id="10" name="Rectangle 9"/>
          <p:cNvSpPr/>
          <p:nvPr/>
        </p:nvSpPr>
        <p:spPr>
          <a:xfrm>
            <a:off x="9548769" y="3187885"/>
            <a:ext cx="2160000" cy="1893022"/>
          </a:xfrm>
          <a:prstGeom prst="rect">
            <a:avLst/>
          </a:prstGeom>
          <a:noFill/>
          <a:ln w="38100">
            <a:solidFill>
              <a:srgbClr val="4AF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9239417" y="1041954"/>
            <a:ext cx="2938366" cy="1875760"/>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altLang="fr-FR" sz="2400" u="sng" dirty="0">
                <a:hlinkClick r:id="rId4"/>
              </a:rPr>
              <a:t>Inscription à l’école maternelle</a:t>
            </a:r>
            <a:r>
              <a:rPr lang="fr-FR" altLang="fr-FR" sz="2400" dirty="0"/>
              <a:t> </a:t>
            </a:r>
            <a:r>
              <a:rPr lang="fr-FR" altLang="fr-FR" sz="2400" dirty="0" smtClean="0"/>
              <a:t>sur </a:t>
            </a:r>
            <a:r>
              <a:rPr lang="fr-FR" altLang="fr-FR" sz="2400" dirty="0"/>
              <a:t>le site </a:t>
            </a:r>
            <a:r>
              <a:rPr lang="fr-FR" altLang="fr-FR" sz="2400" dirty="0" smtClean="0"/>
              <a:t>d’</a:t>
            </a:r>
            <a:r>
              <a:rPr lang="fr-FR" altLang="fr-FR" sz="2400" dirty="0" err="1" smtClean="0"/>
              <a:t>Eduscol</a:t>
            </a:r>
            <a:r>
              <a:rPr lang="fr-FR" altLang="fr-FR" sz="2400" dirty="0" smtClean="0"/>
              <a:t>, </a:t>
            </a:r>
            <a:r>
              <a:rPr lang="fr-FR" altLang="fr-FR" sz="2400" dirty="0"/>
              <a:t>et les</a:t>
            </a:r>
            <a:r>
              <a:rPr lang="fr-FR" altLang="fr-FR" sz="2400" u="sng" dirty="0">
                <a:hlinkClick r:id="rId5"/>
              </a:rPr>
              <a:t> vaccins </a:t>
            </a:r>
            <a:r>
              <a:rPr lang="fr-FR" altLang="fr-FR" sz="2400" u="sng" dirty="0" smtClean="0">
                <a:hlinkClick r:id="rId5"/>
              </a:rPr>
              <a:t>obligatoires</a:t>
            </a:r>
            <a:endParaRPr lang="fr-FR" altLang="fr-FR" sz="2400" dirty="0"/>
          </a:p>
        </p:txBody>
      </p:sp>
      <p:sp>
        <p:nvSpPr>
          <p:cNvPr id="14" name="ZoneTexte 13"/>
          <p:cNvSpPr txBox="1"/>
          <p:nvPr/>
        </p:nvSpPr>
        <p:spPr>
          <a:xfrm>
            <a:off x="529134" y="1177528"/>
            <a:ext cx="5053773" cy="5078313"/>
          </a:xfrm>
          <a:prstGeom prst="rect">
            <a:avLst/>
          </a:prstGeom>
          <a:noFill/>
        </p:spPr>
        <p:txBody>
          <a:bodyPr wrap="square" rtlCol="0">
            <a:spAutoFit/>
          </a:bodyPr>
          <a:lstStyle/>
          <a:p>
            <a:r>
              <a:rPr lang="fr-FR" altLang="fr-FR" sz="2800" dirty="0"/>
              <a:t>La </a:t>
            </a:r>
            <a:r>
              <a:rPr lang="fr-FR" altLang="fr-FR" sz="3200" u="sng" dirty="0">
                <a:hlinkClick r:id="rId6"/>
              </a:rPr>
              <a:t>mallette des parents</a:t>
            </a:r>
            <a:r>
              <a:rPr lang="fr-FR" altLang="fr-FR" sz="3200" dirty="0">
                <a:hlinkClick r:id="rId6"/>
              </a:rPr>
              <a:t> </a:t>
            </a:r>
            <a:r>
              <a:rPr lang="fr-FR" altLang="fr-FR" sz="2800" dirty="0"/>
              <a:t>sur le site du Ministère </a:t>
            </a:r>
            <a:r>
              <a:rPr lang="fr-FR" altLang="fr-FR" sz="2800" dirty="0" smtClean="0"/>
              <a:t>: </a:t>
            </a:r>
            <a:r>
              <a:rPr lang="fr-FR" altLang="fr-FR" sz="2400" dirty="0"/>
              <a:t>présentation de l’école maternelle </a:t>
            </a:r>
            <a:r>
              <a:rPr lang="fr-FR" altLang="fr-FR" sz="2400" dirty="0" smtClean="0"/>
              <a:t>(</a:t>
            </a:r>
            <a:r>
              <a:rPr lang="fr-FR" altLang="fr-FR" sz="2400" dirty="0"/>
              <a:t>inscription, organisation du temps et de l’espace, les interlocuteurs) </a:t>
            </a:r>
            <a:endParaRPr lang="fr-FR" altLang="fr-FR" sz="2400" dirty="0" smtClean="0"/>
          </a:p>
          <a:p>
            <a:r>
              <a:rPr lang="fr-FR" altLang="fr-FR" sz="2400" i="1" dirty="0" smtClean="0">
                <a:solidFill>
                  <a:schemeClr val="bg1"/>
                </a:solidFill>
              </a:rPr>
              <a:t>“</a:t>
            </a:r>
            <a:r>
              <a:rPr lang="fr-FR" altLang="fr-FR" sz="2400" i="1" dirty="0">
                <a:solidFill>
                  <a:schemeClr val="bg1"/>
                </a:solidFill>
              </a:rPr>
              <a:t>En tant que parent, vous participez à la réussite scolaire de votre enfant. Votre place est reconnue car vous êtes membre de la communauté éducative et en ce sens, vos compétences éducatives sont complémentaires à celles des professionnels de l’éducation”.</a:t>
            </a:r>
            <a:r>
              <a:rPr lang="fr-FR" altLang="fr-FR" sz="2000" i="1" dirty="0">
                <a:solidFill>
                  <a:schemeClr val="bg1"/>
                </a:solidFill>
              </a:rPr>
              <a:t> </a:t>
            </a:r>
            <a:endParaRPr lang="fr-FR" altLang="fr-FR" sz="2000" dirty="0">
              <a:solidFill>
                <a:schemeClr val="bg1"/>
              </a:solidFill>
            </a:endParaRPr>
          </a:p>
        </p:txBody>
      </p:sp>
      <p:pic>
        <p:nvPicPr>
          <p:cNvPr id="15" name="Image 8">
            <a:hlinkClick r:id="rId3"/>
          </p:cNvPr>
          <p:cNvPicPr>
            <a:picLocks noChangeAspect="1"/>
          </p:cNvPicPr>
          <p:nvPr/>
        </p:nvPicPr>
        <p:blipFill rotWithShape="1">
          <a:blip r:embed="rId7">
            <a:extLst>
              <a:ext uri="{28A0092B-C50C-407E-A947-70E740481C1C}">
                <a14:useLocalDpi xmlns:a14="http://schemas.microsoft.com/office/drawing/2010/main" val="0"/>
              </a:ext>
            </a:extLst>
          </a:blip>
          <a:srcRect l="5436" r="18970"/>
          <a:stretch/>
        </p:blipFill>
        <p:spPr bwMode="auto">
          <a:xfrm>
            <a:off x="9693582" y="3297351"/>
            <a:ext cx="1870374" cy="167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6051305" y="1332030"/>
            <a:ext cx="2967496" cy="18953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400" dirty="0" smtClean="0"/>
              <a:t>Mallette des parents : des </a:t>
            </a:r>
            <a:r>
              <a:rPr lang="fr-FR" sz="2400" dirty="0"/>
              <a:t>conseils </a:t>
            </a:r>
            <a:r>
              <a:rPr lang="fr-FR" sz="2400" dirty="0" smtClean="0"/>
              <a:t>sur </a:t>
            </a:r>
            <a:r>
              <a:rPr lang="fr-FR" sz="2400" dirty="0" smtClean="0">
                <a:hlinkClick r:id="rId8"/>
              </a:rPr>
              <a:t>l’hygiène</a:t>
            </a:r>
            <a:r>
              <a:rPr lang="fr-FR" sz="2400" dirty="0"/>
              <a:t>, le </a:t>
            </a:r>
            <a:r>
              <a:rPr lang="fr-FR" sz="2400" dirty="0">
                <a:hlinkClick r:id="rId9"/>
              </a:rPr>
              <a:t>sommeil</a:t>
            </a:r>
            <a:r>
              <a:rPr lang="fr-FR" sz="2400" dirty="0"/>
              <a:t> et </a:t>
            </a:r>
            <a:r>
              <a:rPr lang="fr-FR" sz="2400" dirty="0">
                <a:hlinkClick r:id="rId10"/>
              </a:rPr>
              <a:t>l’alimentation</a:t>
            </a:r>
            <a:r>
              <a:rPr lang="fr-FR" sz="2400" dirty="0" smtClean="0"/>
              <a:t>.</a:t>
            </a:r>
            <a:endParaRPr lang="fr-FR" altLang="fr-FR" sz="2400" dirty="0"/>
          </a:p>
        </p:txBody>
      </p:sp>
      <p:sp>
        <p:nvSpPr>
          <p:cNvPr id="17" name="Rectangle 16"/>
          <p:cNvSpPr/>
          <p:nvPr/>
        </p:nvSpPr>
        <p:spPr>
          <a:xfrm>
            <a:off x="6026105" y="3716684"/>
            <a:ext cx="2967496" cy="26396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fr-FR" sz="2400" dirty="0" smtClean="0"/>
          </a:p>
          <a:p>
            <a:pPr algn="just"/>
            <a:endParaRPr lang="fr-FR" sz="2400" dirty="0"/>
          </a:p>
          <a:p>
            <a:pPr algn="just"/>
            <a:endParaRPr lang="fr-FR" sz="2400" dirty="0" smtClean="0"/>
          </a:p>
          <a:p>
            <a:pPr algn="just"/>
            <a:endParaRPr lang="fr-FR" sz="2400" dirty="0"/>
          </a:p>
          <a:p>
            <a:pPr algn="just"/>
            <a:endParaRPr lang="fr-FR" sz="2400" dirty="0" smtClean="0"/>
          </a:p>
          <a:p>
            <a:pPr algn="just"/>
            <a:r>
              <a:rPr lang="fr-FR" sz="2400" dirty="0" smtClean="0"/>
              <a:t>Mallette des parents : </a:t>
            </a:r>
            <a:r>
              <a:rPr lang="fr-FR" altLang="fr-FR" sz="1400" u="sng" dirty="0">
                <a:solidFill>
                  <a:schemeClr val="tx1"/>
                </a:solidFill>
                <a:hlinkClick r:id="rId11"/>
              </a:rPr>
              <a:t>Trouver sa </a:t>
            </a:r>
            <a:r>
              <a:rPr lang="fr-FR" altLang="fr-FR" sz="1400" u="sng" dirty="0" smtClean="0">
                <a:solidFill>
                  <a:schemeClr val="tx1"/>
                </a:solidFill>
                <a:hlinkClick r:id="rId11"/>
              </a:rPr>
              <a:t>place de parent </a:t>
            </a:r>
            <a:r>
              <a:rPr lang="fr-FR" altLang="fr-FR" sz="1400" u="sng" dirty="0">
                <a:solidFill>
                  <a:schemeClr val="tx1"/>
                </a:solidFill>
                <a:hlinkClick r:id="rId11"/>
              </a:rPr>
              <a:t>à </a:t>
            </a:r>
            <a:r>
              <a:rPr lang="fr-FR" altLang="fr-FR" sz="1400" u="sng" dirty="0" smtClean="0">
                <a:solidFill>
                  <a:schemeClr val="tx1"/>
                </a:solidFill>
                <a:hlinkClick r:id="rId11"/>
              </a:rPr>
              <a:t>l’école</a:t>
            </a:r>
            <a:endParaRPr lang="fr-FR" altLang="fr-FR" sz="1400" dirty="0" smtClean="0">
              <a:solidFill>
                <a:schemeClr val="tx1"/>
              </a:solidFill>
            </a:endParaRPr>
          </a:p>
          <a:p>
            <a:pPr algn="just"/>
            <a:r>
              <a:rPr lang="fr-FR" altLang="fr-FR" sz="2400" dirty="0" smtClean="0"/>
              <a:t>(</a:t>
            </a:r>
            <a:r>
              <a:rPr lang="fr-FR" altLang="fr-FR" sz="2400" dirty="0"/>
              <a:t>1 min.) </a:t>
            </a:r>
            <a:endParaRPr lang="fr-FR" altLang="fr-FR" sz="2400" dirty="0" smtClean="0"/>
          </a:p>
          <a:p>
            <a:pPr algn="just"/>
            <a:endParaRPr lang="fr-FR" altLang="fr-FR" sz="2400" dirty="0"/>
          </a:p>
        </p:txBody>
      </p:sp>
      <p:sp>
        <p:nvSpPr>
          <p:cNvPr id="18" name="Rectangle à coins arrondis 17"/>
          <p:cNvSpPr/>
          <p:nvPr/>
        </p:nvSpPr>
        <p:spPr>
          <a:xfrm>
            <a:off x="3538547" y="216957"/>
            <a:ext cx="5700870" cy="6382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t>Quelques ressources</a:t>
            </a:r>
            <a:endParaRPr lang="fr-FR" sz="4000" dirty="0"/>
          </a:p>
        </p:txBody>
      </p:sp>
      <p:sp>
        <p:nvSpPr>
          <p:cNvPr id="2" name="Espace réservé du pied de page 1"/>
          <p:cNvSpPr>
            <a:spLocks noGrp="1"/>
          </p:cNvSpPr>
          <p:nvPr>
            <p:ph type="ftr" sz="quarter" idx="11"/>
          </p:nvPr>
        </p:nvSpPr>
        <p:spPr/>
        <p:txBody>
          <a:bodyPr/>
          <a:lstStyle/>
          <a:p>
            <a:r>
              <a:rPr lang="fr-FR" smtClean="0"/>
              <a:t>pôle maternelle 17 - février 2022</a:t>
            </a:r>
            <a:endParaRPr lang="fr-FR"/>
          </a:p>
        </p:txBody>
      </p:sp>
      <p:sp>
        <p:nvSpPr>
          <p:cNvPr id="3" name="Espace réservé du numéro de diapositive 2"/>
          <p:cNvSpPr>
            <a:spLocks noGrp="1"/>
          </p:cNvSpPr>
          <p:nvPr>
            <p:ph type="sldNum" sz="quarter" idx="12"/>
          </p:nvPr>
        </p:nvSpPr>
        <p:spPr/>
        <p:txBody>
          <a:bodyPr/>
          <a:lstStyle/>
          <a:p>
            <a:fld id="{3A1856DD-88C7-4767-9A33-36F922CC7B1C}" type="slidenum">
              <a:rPr lang="fr-FR" smtClean="0"/>
              <a:t>38</a:t>
            </a:fld>
            <a:endParaRPr lang="fr-FR"/>
          </a:p>
        </p:txBody>
      </p:sp>
      <p:pic>
        <p:nvPicPr>
          <p:cNvPr id="4" name="Image 3">
            <a:hlinkClick r:id="rId12"/>
          </p:cNvPr>
          <p:cNvPicPr>
            <a:picLocks noChangeAspect="1"/>
          </p:cNvPicPr>
          <p:nvPr/>
        </p:nvPicPr>
        <p:blipFill>
          <a:blip r:embed="rId13"/>
          <a:stretch>
            <a:fillRect/>
          </a:stretch>
        </p:blipFill>
        <p:spPr>
          <a:xfrm>
            <a:off x="6237731" y="3984106"/>
            <a:ext cx="2503486" cy="1257971"/>
          </a:xfrm>
          <a:prstGeom prst="rect">
            <a:avLst/>
          </a:prstGeom>
        </p:spPr>
      </p:pic>
    </p:spTree>
    <p:extLst>
      <p:ext uri="{BB962C8B-B14F-4D97-AF65-F5344CB8AC3E}">
        <p14:creationId xmlns:p14="http://schemas.microsoft.com/office/powerpoint/2010/main" val="12585685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816242" y="890166"/>
            <a:ext cx="5937953" cy="346570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ltLang="fr-FR" sz="2200" dirty="0" smtClean="0"/>
          </a:p>
          <a:p>
            <a:endParaRPr lang="fr-FR" altLang="fr-FR" sz="2200" dirty="0"/>
          </a:p>
          <a:p>
            <a:endParaRPr lang="fr-FR" altLang="fr-FR" sz="2200" dirty="0" smtClean="0"/>
          </a:p>
          <a:p>
            <a:endParaRPr lang="fr-FR" altLang="fr-FR" sz="2200" dirty="0" smtClean="0"/>
          </a:p>
          <a:p>
            <a:endParaRPr lang="fr-FR" altLang="fr-FR" sz="2200" dirty="0"/>
          </a:p>
          <a:p>
            <a:r>
              <a:rPr lang="fr-FR" altLang="fr-FR" sz="2200" dirty="0" smtClean="0"/>
              <a:t>Les</a:t>
            </a:r>
            <a:r>
              <a:rPr lang="fr-FR" altLang="fr-FR" sz="2200" b="1" u="sng" dirty="0" smtClean="0"/>
              <a:t> </a:t>
            </a:r>
            <a:r>
              <a:rPr lang="fr-FR" altLang="fr-FR" sz="2200" b="1" u="sng" dirty="0">
                <a:hlinkClick r:id="rId3"/>
              </a:rPr>
              <a:t>formulaires de demande d’aménagement du temps scolaire</a:t>
            </a:r>
            <a:r>
              <a:rPr lang="fr-FR" altLang="fr-FR" sz="2200" b="1" u="sng" dirty="0"/>
              <a:t> </a:t>
            </a:r>
            <a:r>
              <a:rPr lang="fr-FR" altLang="fr-FR" dirty="0"/>
              <a:t>(académie de Poitiers, Mme Charpentier) </a:t>
            </a:r>
            <a:r>
              <a:rPr lang="fr-FR" altLang="fr-FR" sz="2200" dirty="0"/>
              <a:t>:</a:t>
            </a:r>
          </a:p>
          <a:p>
            <a:pPr lvl="1"/>
            <a:r>
              <a:rPr lang="fr-FR" altLang="fr-FR" sz="2000" dirty="0"/>
              <a:t> </a:t>
            </a:r>
            <a:r>
              <a:rPr lang="fr-FR" altLang="fr-FR" sz="2000" dirty="0">
                <a:hlinkClick r:id="rId4"/>
              </a:rPr>
              <a:t>Formulaire A</a:t>
            </a:r>
            <a:endParaRPr lang="fr-FR" altLang="fr-FR" sz="2000" dirty="0"/>
          </a:p>
          <a:p>
            <a:pPr lvl="1"/>
            <a:r>
              <a:rPr lang="fr-FR" altLang="fr-FR" sz="2000" dirty="0"/>
              <a:t> </a:t>
            </a:r>
            <a:r>
              <a:rPr lang="fr-FR" altLang="fr-FR" sz="2000" dirty="0">
                <a:hlinkClick r:id="rId5"/>
              </a:rPr>
              <a:t>Formulaire B </a:t>
            </a:r>
            <a:r>
              <a:rPr lang="fr-FR" altLang="fr-FR" sz="2000" dirty="0"/>
              <a:t>(toute l’après-midi)</a:t>
            </a:r>
          </a:p>
          <a:p>
            <a:pPr lvl="1"/>
            <a:r>
              <a:rPr lang="fr-FR" altLang="fr-FR" sz="2000" dirty="0"/>
              <a:t> </a:t>
            </a:r>
            <a:r>
              <a:rPr lang="fr-FR" altLang="fr-FR" sz="2000" dirty="0">
                <a:hlinkClick r:id="rId6"/>
              </a:rPr>
              <a:t>Note d’accompagnement</a:t>
            </a:r>
            <a:endParaRPr lang="fr-FR" altLang="fr-FR" sz="2000" dirty="0"/>
          </a:p>
        </p:txBody>
      </p:sp>
      <p:sp>
        <p:nvSpPr>
          <p:cNvPr id="9" name="Rectangle 8"/>
          <p:cNvSpPr/>
          <p:nvPr/>
        </p:nvSpPr>
        <p:spPr>
          <a:xfrm>
            <a:off x="236091" y="3806860"/>
            <a:ext cx="5342674" cy="1327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i="1" dirty="0" smtClean="0"/>
              <a:t>ONISEP : l’école expliquée </a:t>
            </a:r>
            <a:r>
              <a:rPr lang="fr-FR" i="1" dirty="0"/>
              <a:t>aux </a:t>
            </a:r>
            <a:r>
              <a:rPr lang="fr-FR" i="1" dirty="0" smtClean="0"/>
              <a:t>parents</a:t>
            </a:r>
          </a:p>
          <a:p>
            <a:r>
              <a:rPr lang="fr-FR" sz="2400" i="1" dirty="0" smtClean="0">
                <a:hlinkClick r:id="rId7"/>
              </a:rPr>
              <a:t>LES MISSIONS DE L’ECOLE</a:t>
            </a:r>
            <a:endParaRPr lang="fr-FR" sz="2400" i="1" dirty="0"/>
          </a:p>
        </p:txBody>
      </p:sp>
      <p:sp>
        <p:nvSpPr>
          <p:cNvPr id="11" name="Rectangle 10"/>
          <p:cNvSpPr/>
          <p:nvPr/>
        </p:nvSpPr>
        <p:spPr>
          <a:xfrm>
            <a:off x="336022" y="960293"/>
            <a:ext cx="4801243" cy="2666973"/>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fr-FR" altLang="fr-FR" dirty="0" smtClean="0"/>
          </a:p>
          <a:p>
            <a:pPr algn="just"/>
            <a:endParaRPr lang="fr-FR" altLang="fr-FR" dirty="0"/>
          </a:p>
          <a:p>
            <a:pPr algn="just"/>
            <a:endParaRPr lang="fr-FR" altLang="fr-FR" dirty="0" smtClean="0"/>
          </a:p>
          <a:p>
            <a:pPr algn="just"/>
            <a:endParaRPr lang="fr-FR" altLang="fr-FR" dirty="0"/>
          </a:p>
          <a:p>
            <a:pPr algn="just"/>
            <a:endParaRPr lang="fr-FR" altLang="fr-FR" dirty="0" smtClean="0"/>
          </a:p>
          <a:p>
            <a:pPr algn="just"/>
            <a:endParaRPr lang="fr-FR" altLang="fr-FR" dirty="0"/>
          </a:p>
          <a:p>
            <a:pPr algn="just"/>
            <a:r>
              <a:rPr lang="fr-FR" altLang="fr-FR" dirty="0" smtClean="0"/>
              <a:t>Vidéo </a:t>
            </a:r>
            <a:r>
              <a:rPr lang="fr-FR" altLang="fr-FR" u="sng" dirty="0">
                <a:hlinkClick r:id="rId8"/>
              </a:rPr>
              <a:t>“une première rentrée réussie”</a:t>
            </a:r>
            <a:r>
              <a:rPr lang="fr-FR" altLang="fr-FR" dirty="0"/>
              <a:t> (9 min.), </a:t>
            </a:r>
            <a:endParaRPr lang="fr-FR" altLang="fr-FR" dirty="0" smtClean="0"/>
          </a:p>
          <a:p>
            <a:pPr algn="just"/>
            <a:r>
              <a:rPr lang="fr-FR" altLang="fr-FR" sz="1600" dirty="0" smtClean="0"/>
              <a:t>extraite </a:t>
            </a:r>
            <a:r>
              <a:rPr lang="fr-FR" altLang="fr-FR" sz="1600" dirty="0"/>
              <a:t>du parcours </a:t>
            </a:r>
            <a:r>
              <a:rPr lang="fr-FR" altLang="fr-FR" sz="1600" dirty="0" err="1"/>
              <a:t>M@gistère</a:t>
            </a:r>
            <a:r>
              <a:rPr lang="fr-FR" altLang="fr-FR" sz="1600" dirty="0"/>
              <a:t> débuter en maternelle</a:t>
            </a:r>
          </a:p>
        </p:txBody>
      </p:sp>
      <p:sp>
        <p:nvSpPr>
          <p:cNvPr id="16" name="Rectangle 15"/>
          <p:cNvSpPr/>
          <p:nvPr/>
        </p:nvSpPr>
        <p:spPr>
          <a:xfrm>
            <a:off x="236090" y="5144760"/>
            <a:ext cx="7917310" cy="12623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i="1" dirty="0"/>
              <a:t>ONISEP : l’école expliquée aux parents</a:t>
            </a:r>
          </a:p>
          <a:p>
            <a:r>
              <a:rPr lang="fr-FR" sz="2400" i="1" dirty="0" smtClean="0">
                <a:hlinkClick r:id="rId9"/>
              </a:rPr>
              <a:t>L’ORGANISATION DE </a:t>
            </a:r>
            <a:r>
              <a:rPr lang="fr-FR" sz="2400" i="1" dirty="0">
                <a:hlinkClick r:id="rId9"/>
              </a:rPr>
              <a:t>L’ECOLE</a:t>
            </a:r>
            <a:endParaRPr lang="fr-FR" sz="2400" i="1" dirty="0"/>
          </a:p>
        </p:txBody>
      </p:sp>
      <p:sp>
        <p:nvSpPr>
          <p:cNvPr id="18" name="Rectangle à coins arrondis 17"/>
          <p:cNvSpPr/>
          <p:nvPr/>
        </p:nvSpPr>
        <p:spPr>
          <a:xfrm>
            <a:off x="3538547" y="142488"/>
            <a:ext cx="5700870" cy="6382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t>Quelques ressources</a:t>
            </a:r>
            <a:endParaRPr lang="fr-FR" sz="4000" dirty="0"/>
          </a:p>
        </p:txBody>
      </p:sp>
      <p:pic>
        <p:nvPicPr>
          <p:cNvPr id="12" name="Picture 11">
            <a:hlinkClick r:id="rId8"/>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4999" y="1140040"/>
            <a:ext cx="3443287"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pied de page 1"/>
          <p:cNvSpPr>
            <a:spLocks noGrp="1"/>
          </p:cNvSpPr>
          <p:nvPr>
            <p:ph type="ftr" sz="quarter" idx="11"/>
          </p:nvPr>
        </p:nvSpPr>
        <p:spPr/>
        <p:txBody>
          <a:bodyPr/>
          <a:lstStyle/>
          <a:p>
            <a:r>
              <a:rPr lang="fr-FR" smtClean="0"/>
              <a:t>pôle maternelle 17 - février 2022</a:t>
            </a:r>
            <a:endParaRPr lang="fr-FR"/>
          </a:p>
        </p:txBody>
      </p:sp>
      <p:sp>
        <p:nvSpPr>
          <p:cNvPr id="3" name="Espace réservé du numéro de diapositive 2"/>
          <p:cNvSpPr>
            <a:spLocks noGrp="1"/>
          </p:cNvSpPr>
          <p:nvPr>
            <p:ph type="sldNum" sz="quarter" idx="12"/>
          </p:nvPr>
        </p:nvSpPr>
        <p:spPr/>
        <p:txBody>
          <a:bodyPr/>
          <a:lstStyle/>
          <a:p>
            <a:fld id="{3A1856DD-88C7-4767-9A33-36F922CC7B1C}" type="slidenum">
              <a:rPr lang="fr-FR" smtClean="0"/>
              <a:t>39</a:t>
            </a:fld>
            <a:endParaRPr lang="fr-FR"/>
          </a:p>
        </p:txBody>
      </p:sp>
      <p:pic>
        <p:nvPicPr>
          <p:cNvPr id="14" name="Image 13"/>
          <p:cNvPicPr>
            <a:picLocks noChangeAspect="1"/>
          </p:cNvPicPr>
          <p:nvPr/>
        </p:nvPicPr>
        <p:blipFill>
          <a:blip r:embed="rId11"/>
          <a:stretch>
            <a:fillRect/>
          </a:stretch>
        </p:blipFill>
        <p:spPr>
          <a:xfrm>
            <a:off x="6096000" y="1071437"/>
            <a:ext cx="5405710" cy="1479137"/>
          </a:xfrm>
          <a:prstGeom prst="rect">
            <a:avLst/>
          </a:prstGeom>
          <a:ln w="28575">
            <a:solidFill>
              <a:schemeClr val="accent1"/>
            </a:solidFill>
          </a:ln>
        </p:spPr>
      </p:pic>
      <p:pic>
        <p:nvPicPr>
          <p:cNvPr id="1027" name="Picture 3">
            <a:hlinkClick r:id="rId7"/>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75678" y="3903674"/>
            <a:ext cx="922765" cy="112090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Image 3">
            <a:hlinkClick r:id="rId9"/>
          </p:cNvPr>
          <p:cNvPicPr>
            <a:picLocks noChangeAspect="1"/>
          </p:cNvPicPr>
          <p:nvPr/>
        </p:nvPicPr>
        <p:blipFill>
          <a:blip r:embed="rId13"/>
          <a:stretch>
            <a:fillRect/>
          </a:stretch>
        </p:blipFill>
        <p:spPr>
          <a:xfrm>
            <a:off x="5287242" y="4675620"/>
            <a:ext cx="3323359" cy="1738282"/>
          </a:xfrm>
          <a:prstGeom prst="rect">
            <a:avLst/>
          </a:prstGeom>
        </p:spPr>
      </p:pic>
    </p:spTree>
    <p:extLst>
      <p:ext uri="{BB962C8B-B14F-4D97-AF65-F5344CB8AC3E}">
        <p14:creationId xmlns:p14="http://schemas.microsoft.com/office/powerpoint/2010/main" val="12508737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au 23"/>
          <p:cNvGraphicFramePr>
            <a:graphicFrameLocks noGrp="1"/>
          </p:cNvGraphicFramePr>
          <p:nvPr>
            <p:extLst>
              <p:ext uri="{D42A27DB-BD31-4B8C-83A1-F6EECF244321}">
                <p14:modId xmlns:p14="http://schemas.microsoft.com/office/powerpoint/2010/main" val="3707689834"/>
              </p:ext>
            </p:extLst>
          </p:nvPr>
        </p:nvGraphicFramePr>
        <p:xfrm>
          <a:off x="662111" y="1683395"/>
          <a:ext cx="10838184" cy="4785971"/>
        </p:xfrm>
        <a:graphic>
          <a:graphicData uri="http://schemas.openxmlformats.org/drawingml/2006/table">
            <a:tbl>
              <a:tblPr firstRow="1" bandRow="1">
                <a:tableStyleId>{5C22544A-7EE6-4342-B048-85BDC9FD1C3A}</a:tableStyleId>
              </a:tblPr>
              <a:tblGrid>
                <a:gridCol w="5419092">
                  <a:extLst>
                    <a:ext uri="{9D8B030D-6E8A-4147-A177-3AD203B41FA5}">
                      <a16:colId xmlns:a16="http://schemas.microsoft.com/office/drawing/2014/main" val="1463977966"/>
                    </a:ext>
                  </a:extLst>
                </a:gridCol>
                <a:gridCol w="5419092">
                  <a:extLst>
                    <a:ext uri="{9D8B030D-6E8A-4147-A177-3AD203B41FA5}">
                      <a16:colId xmlns:a16="http://schemas.microsoft.com/office/drawing/2014/main" val="3256728045"/>
                    </a:ext>
                  </a:extLst>
                </a:gridCol>
              </a:tblGrid>
              <a:tr h="1174829">
                <a:tc>
                  <a:txBody>
                    <a:bodyPr/>
                    <a:lstStyle/>
                    <a:p>
                      <a:r>
                        <a:rPr lang="fr-FR" dirty="0" smtClean="0">
                          <a:solidFill>
                            <a:schemeClr val="tx1"/>
                          </a:solidFill>
                        </a:rPr>
                        <a:t>Directrice/</a:t>
                      </a:r>
                      <a:r>
                        <a:rPr lang="fr-FR" baseline="0" dirty="0" smtClean="0">
                          <a:solidFill>
                            <a:schemeClr val="tx1"/>
                          </a:solidFill>
                        </a:rPr>
                        <a:t> D</a:t>
                      </a:r>
                      <a:r>
                        <a:rPr lang="fr-FR" dirty="0" smtClean="0">
                          <a:solidFill>
                            <a:schemeClr val="tx1"/>
                          </a:solidFill>
                        </a:rPr>
                        <a:t>irecteur</a:t>
                      </a:r>
                    </a:p>
                    <a:p>
                      <a:r>
                        <a:rPr lang="fr-FR" dirty="0" smtClean="0">
                          <a:solidFill>
                            <a:schemeClr val="tx1"/>
                          </a:solidFill>
                        </a:rPr>
                        <a:t>Classe….</a:t>
                      </a:r>
                    </a:p>
                    <a:p>
                      <a:r>
                        <a:rPr lang="fr-FR" dirty="0" smtClean="0">
                          <a:solidFill>
                            <a:schemeClr val="tx1"/>
                          </a:solidFill>
                        </a:rPr>
                        <a:t>M./Mme …..</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AVS </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classe …..</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M./Mme….</a:t>
                      </a:r>
                      <a:endParaRPr lang="fr-FR"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1424770"/>
                  </a:ext>
                </a:extLst>
              </a:tr>
              <a:tr h="11748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Enseignant(e) </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classe …..</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M./Mme….</a:t>
                      </a:r>
                      <a:endParaRPr lang="fr-FR" dirty="0" smtClean="0">
                        <a:solidFill>
                          <a:schemeClr val="tx1"/>
                        </a:solidFill>
                      </a:endParaRP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AVS </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classe …..</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M./Mme….</a:t>
                      </a: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7544798"/>
                  </a:ext>
                </a:extLst>
              </a:tr>
              <a:tr h="11748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Enseignant(e) </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classe …..</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M./Mme….</a:t>
                      </a:r>
                      <a:endParaRPr lang="fr-FR" dirty="0" smtClean="0">
                        <a:solidFill>
                          <a:schemeClr val="tx1"/>
                        </a:solidFill>
                      </a:endParaRPr>
                    </a:p>
                    <a:p>
                      <a:endParaRPr lang="fr-FR"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b="1" dirty="0" smtClean="0"/>
                        <a:t>L’équipe du RASED : </a:t>
                      </a:r>
                    </a:p>
                    <a:p>
                      <a:r>
                        <a:rPr lang="fr-FR" b="1" dirty="0" smtClean="0"/>
                        <a:t>Psychologue : </a:t>
                      </a:r>
                    </a:p>
                    <a:p>
                      <a:r>
                        <a:rPr lang="fr-FR" b="1" dirty="0" smtClean="0"/>
                        <a:t>Rééducateur : </a:t>
                      </a:r>
                      <a:endParaRPr lang="fr-FR"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8823410"/>
                  </a:ext>
                </a:extLst>
              </a:tr>
              <a:tr h="12198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Enseignant(e) </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classe …..</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M./Mme….</a:t>
                      </a:r>
                      <a:endParaRPr lang="fr-FR" dirty="0" smtClean="0">
                        <a:solidFill>
                          <a:schemeClr val="tx1"/>
                        </a:solidFill>
                      </a:endParaRPr>
                    </a:p>
                    <a:p>
                      <a:endParaRPr lang="fr-FR"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b="1" dirty="0" smtClean="0"/>
                        <a:t>Coordonnées du RASED : </a:t>
                      </a:r>
                      <a:endParaRPr lang="fr-FR"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409236"/>
                  </a:ext>
                </a:extLst>
              </a:tr>
            </a:tbl>
          </a:graphicData>
        </a:graphic>
      </p:graphicFrame>
      <p:pic>
        <p:nvPicPr>
          <p:cNvPr id="19" name="Image 18"/>
          <p:cNvPicPr>
            <a:picLocks noChangeAspect="1"/>
          </p:cNvPicPr>
          <p:nvPr/>
        </p:nvPicPr>
        <p:blipFill>
          <a:blip r:embed="rId3"/>
          <a:stretch>
            <a:fillRect/>
          </a:stretch>
        </p:blipFill>
        <p:spPr>
          <a:xfrm>
            <a:off x="3788435" y="3023915"/>
            <a:ext cx="659216" cy="910916"/>
          </a:xfrm>
          <a:prstGeom prst="rect">
            <a:avLst/>
          </a:prstGeom>
        </p:spPr>
      </p:pic>
      <p:pic>
        <p:nvPicPr>
          <p:cNvPr id="21" name="Image 20"/>
          <p:cNvPicPr>
            <a:picLocks noChangeAspect="1"/>
          </p:cNvPicPr>
          <p:nvPr/>
        </p:nvPicPr>
        <p:blipFill>
          <a:blip r:embed="rId3"/>
          <a:stretch>
            <a:fillRect/>
          </a:stretch>
        </p:blipFill>
        <p:spPr>
          <a:xfrm>
            <a:off x="3702779" y="5411575"/>
            <a:ext cx="659216" cy="910916"/>
          </a:xfrm>
          <a:prstGeom prst="rect">
            <a:avLst/>
          </a:prstGeom>
        </p:spPr>
      </p:pic>
      <p:pic>
        <p:nvPicPr>
          <p:cNvPr id="10" name="Image 9"/>
          <p:cNvPicPr>
            <a:picLocks noChangeAspect="1"/>
          </p:cNvPicPr>
          <p:nvPr/>
        </p:nvPicPr>
        <p:blipFill>
          <a:blip r:embed="rId4"/>
          <a:stretch>
            <a:fillRect/>
          </a:stretch>
        </p:blipFill>
        <p:spPr>
          <a:xfrm>
            <a:off x="3552671" y="1849965"/>
            <a:ext cx="959433" cy="946015"/>
          </a:xfrm>
          <a:prstGeom prst="rect">
            <a:avLst/>
          </a:prstGeom>
        </p:spPr>
      </p:pic>
      <p:pic>
        <p:nvPicPr>
          <p:cNvPr id="13" name="Image 12"/>
          <p:cNvPicPr>
            <a:picLocks noChangeAspect="1"/>
          </p:cNvPicPr>
          <p:nvPr/>
        </p:nvPicPr>
        <p:blipFill>
          <a:blip r:embed="rId5"/>
          <a:stretch>
            <a:fillRect/>
          </a:stretch>
        </p:blipFill>
        <p:spPr>
          <a:xfrm>
            <a:off x="4512104" y="4138766"/>
            <a:ext cx="888351" cy="909809"/>
          </a:xfrm>
          <a:prstGeom prst="rect">
            <a:avLst/>
          </a:prstGeom>
        </p:spPr>
      </p:pic>
      <p:sp>
        <p:nvSpPr>
          <p:cNvPr id="42" name="ZoneTexte 41"/>
          <p:cNvSpPr txBox="1"/>
          <p:nvPr/>
        </p:nvSpPr>
        <p:spPr>
          <a:xfrm>
            <a:off x="662111" y="306271"/>
            <a:ext cx="4476055" cy="769441"/>
          </a:xfrm>
          <a:prstGeom prst="rect">
            <a:avLst/>
          </a:prstGeom>
          <a:noFill/>
          <a:ln w="28575">
            <a:solidFill>
              <a:srgbClr val="FF53F3"/>
            </a:solidFill>
          </a:ln>
        </p:spPr>
        <p:txBody>
          <a:bodyPr wrap="square" rtlCol="0">
            <a:spAutoFit/>
          </a:bodyPr>
          <a:lstStyle/>
          <a:p>
            <a:r>
              <a:rPr lang="fr-FR" sz="4400" dirty="0" smtClean="0">
                <a:solidFill>
                  <a:srgbClr val="FF53F3"/>
                </a:solidFill>
              </a:rPr>
              <a:t>L’équipe de l’école  </a:t>
            </a:r>
          </a:p>
        </p:txBody>
      </p:sp>
      <p:pic>
        <p:nvPicPr>
          <p:cNvPr id="38" name="Image 37"/>
          <p:cNvPicPr>
            <a:picLocks noChangeAspect="1"/>
          </p:cNvPicPr>
          <p:nvPr/>
        </p:nvPicPr>
        <p:blipFill rotWithShape="1">
          <a:blip r:embed="rId6">
            <a:extLst>
              <a:ext uri="{28A0092B-C50C-407E-A947-70E740481C1C}">
                <a14:useLocalDpi xmlns:a14="http://schemas.microsoft.com/office/drawing/2010/main" val="0"/>
              </a:ext>
            </a:extLst>
          </a:blip>
          <a:srcRect l="28572" t="52491" r="64661" b="25087"/>
          <a:stretch/>
        </p:blipFill>
        <p:spPr>
          <a:xfrm>
            <a:off x="9029177" y="2978274"/>
            <a:ext cx="767394" cy="941801"/>
          </a:xfrm>
          <a:prstGeom prst="rect">
            <a:avLst/>
          </a:prstGeom>
        </p:spPr>
      </p:pic>
      <p:pic>
        <p:nvPicPr>
          <p:cNvPr id="40" name="Image 39"/>
          <p:cNvPicPr>
            <a:picLocks noChangeAspect="1"/>
          </p:cNvPicPr>
          <p:nvPr/>
        </p:nvPicPr>
        <p:blipFill rotWithShape="1">
          <a:blip r:embed="rId6">
            <a:extLst>
              <a:ext uri="{28A0092B-C50C-407E-A947-70E740481C1C}">
                <a14:useLocalDpi xmlns:a14="http://schemas.microsoft.com/office/drawing/2010/main" val="0"/>
              </a:ext>
            </a:extLst>
          </a:blip>
          <a:srcRect l="70095" t="52491" r="22523" b="27578"/>
          <a:stretch/>
        </p:blipFill>
        <p:spPr>
          <a:xfrm>
            <a:off x="8984404" y="1829594"/>
            <a:ext cx="877471" cy="877470"/>
          </a:xfrm>
          <a:prstGeom prst="rect">
            <a:avLst/>
          </a:prstGeom>
        </p:spPr>
      </p:pic>
      <p:sp>
        <p:nvSpPr>
          <p:cNvPr id="41" name="Rectangle 40"/>
          <p:cNvSpPr/>
          <p:nvPr/>
        </p:nvSpPr>
        <p:spPr>
          <a:xfrm>
            <a:off x="662111" y="1158997"/>
            <a:ext cx="10256206" cy="523220"/>
          </a:xfrm>
          <a:prstGeom prst="rect">
            <a:avLst/>
          </a:prstGeom>
        </p:spPr>
        <p:txBody>
          <a:bodyPr wrap="none">
            <a:spAutoFit/>
          </a:bodyPr>
          <a:lstStyle/>
          <a:p>
            <a:r>
              <a:rPr lang="fr-FR" sz="2800" b="1" dirty="0"/>
              <a:t>Des professionnels </a:t>
            </a:r>
            <a:r>
              <a:rPr lang="fr-FR" sz="2800" b="1" dirty="0" smtClean="0"/>
              <a:t>de l’Education Nationale autour </a:t>
            </a:r>
            <a:r>
              <a:rPr lang="fr-FR" sz="2800" b="1" dirty="0"/>
              <a:t>de votre </a:t>
            </a:r>
            <a:r>
              <a:rPr lang="fr-FR" sz="2800" b="1" dirty="0" smtClean="0"/>
              <a:t>enfant :</a:t>
            </a:r>
            <a:endParaRPr lang="fr-FR" sz="2800" b="1" dirty="0"/>
          </a:p>
        </p:txBody>
      </p:sp>
      <p:pic>
        <p:nvPicPr>
          <p:cNvPr id="2" name="Image 1"/>
          <p:cNvPicPr>
            <a:picLocks noChangeAspect="1"/>
          </p:cNvPicPr>
          <p:nvPr/>
        </p:nvPicPr>
        <p:blipFill rotWithShape="1">
          <a:blip r:embed="rId7"/>
          <a:srcRect l="10909" t="51412" r="80725" b="27613"/>
          <a:stretch/>
        </p:blipFill>
        <p:spPr>
          <a:xfrm>
            <a:off x="9029177" y="4313846"/>
            <a:ext cx="787927" cy="731647"/>
          </a:xfrm>
          <a:prstGeom prst="rect">
            <a:avLst/>
          </a:prstGeom>
        </p:spPr>
      </p:pic>
      <p:pic>
        <p:nvPicPr>
          <p:cNvPr id="3" name="Image 2"/>
          <p:cNvPicPr>
            <a:picLocks noChangeAspect="1"/>
          </p:cNvPicPr>
          <p:nvPr/>
        </p:nvPicPr>
        <p:blipFill rotWithShape="1">
          <a:blip r:embed="rId7"/>
          <a:srcRect l="19780" t="53118" r="72302" b="25504"/>
          <a:stretch/>
        </p:blipFill>
        <p:spPr>
          <a:xfrm>
            <a:off x="10228680" y="4313846"/>
            <a:ext cx="734728" cy="734729"/>
          </a:xfrm>
          <a:prstGeom prst="rect">
            <a:avLst/>
          </a:prstGeom>
        </p:spPr>
      </p:pic>
      <p:sp>
        <p:nvSpPr>
          <p:cNvPr id="14" name="Rectangle à coins arrondis 13"/>
          <p:cNvSpPr/>
          <p:nvPr/>
        </p:nvSpPr>
        <p:spPr>
          <a:xfrm>
            <a:off x="8644762" y="182880"/>
            <a:ext cx="3253332" cy="56191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t>1 – Notre école</a:t>
            </a:r>
            <a:endParaRPr lang="fr-FR" sz="3600" dirty="0"/>
          </a:p>
        </p:txBody>
      </p:sp>
      <p:sp>
        <p:nvSpPr>
          <p:cNvPr id="4" name="Espace réservé du pied de page 3"/>
          <p:cNvSpPr>
            <a:spLocks noGrp="1"/>
          </p:cNvSpPr>
          <p:nvPr>
            <p:ph type="ftr" sz="quarter" idx="11"/>
          </p:nvPr>
        </p:nvSpPr>
        <p:spPr/>
        <p:txBody>
          <a:bodyPr/>
          <a:lstStyle/>
          <a:p>
            <a:r>
              <a:rPr lang="fr-FR" smtClean="0"/>
              <a:t>pôle maternelle 17 - février 2022</a:t>
            </a:r>
            <a:endParaRPr lang="fr-FR"/>
          </a:p>
        </p:txBody>
      </p:sp>
      <p:sp>
        <p:nvSpPr>
          <p:cNvPr id="5" name="Espace réservé du numéro de diapositive 4"/>
          <p:cNvSpPr>
            <a:spLocks noGrp="1"/>
          </p:cNvSpPr>
          <p:nvPr>
            <p:ph type="sldNum" sz="quarter" idx="12"/>
          </p:nvPr>
        </p:nvSpPr>
        <p:spPr/>
        <p:txBody>
          <a:bodyPr/>
          <a:lstStyle/>
          <a:p>
            <a:fld id="{3A1856DD-88C7-4767-9A33-36F922CC7B1C}" type="slidenum">
              <a:rPr lang="fr-FR" smtClean="0"/>
              <a:t>4</a:t>
            </a:fld>
            <a:endParaRPr lang="fr-FR"/>
          </a:p>
        </p:txBody>
      </p:sp>
    </p:spTree>
    <p:extLst>
      <p:ext uri="{BB962C8B-B14F-4D97-AF65-F5344CB8AC3E}">
        <p14:creationId xmlns:p14="http://schemas.microsoft.com/office/powerpoint/2010/main" val="25826718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1354" y="1025336"/>
            <a:ext cx="5549335" cy="5389531"/>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F51CE"/>
              </a:solidFill>
            </a:endParaRPr>
          </a:p>
        </p:txBody>
      </p:sp>
      <p:sp>
        <p:nvSpPr>
          <p:cNvPr id="14" name="ZoneTexte 13"/>
          <p:cNvSpPr txBox="1"/>
          <p:nvPr/>
        </p:nvSpPr>
        <p:spPr>
          <a:xfrm>
            <a:off x="529134" y="1177528"/>
            <a:ext cx="5301555" cy="5478423"/>
          </a:xfrm>
          <a:prstGeom prst="rect">
            <a:avLst/>
          </a:prstGeom>
          <a:noFill/>
        </p:spPr>
        <p:txBody>
          <a:bodyPr wrap="square" rtlCol="0">
            <a:spAutoFit/>
          </a:bodyPr>
          <a:lstStyle/>
          <a:p>
            <a:r>
              <a:rPr lang="fr-FR" dirty="0">
                <a:solidFill>
                  <a:schemeClr val="bg1"/>
                </a:solidFill>
              </a:rPr>
              <a:t>U</a:t>
            </a:r>
            <a:r>
              <a:rPr lang="fr-FR" dirty="0" smtClean="0">
                <a:solidFill>
                  <a:schemeClr val="bg1"/>
                </a:solidFill>
              </a:rPr>
              <a:t>n </a:t>
            </a:r>
            <a:r>
              <a:rPr lang="fr-FR" dirty="0">
                <a:solidFill>
                  <a:schemeClr val="bg1"/>
                </a:solidFill>
              </a:rPr>
              <a:t>extrait de l’émission </a:t>
            </a:r>
            <a:r>
              <a:rPr lang="fr-FR" i="1" dirty="0">
                <a:solidFill>
                  <a:schemeClr val="bg1"/>
                </a:solidFill>
              </a:rPr>
              <a:t>La Maison des maternelles </a:t>
            </a:r>
            <a:r>
              <a:rPr lang="fr-FR" dirty="0">
                <a:solidFill>
                  <a:schemeClr val="bg1"/>
                </a:solidFill>
              </a:rPr>
              <a:t>sur France 5 dédiée à la première rentrée des </a:t>
            </a:r>
            <a:r>
              <a:rPr lang="fr-FR" dirty="0" smtClean="0">
                <a:solidFill>
                  <a:schemeClr val="bg1"/>
                </a:solidFill>
              </a:rPr>
              <a:t>classes :</a:t>
            </a:r>
          </a:p>
          <a:p>
            <a:r>
              <a:rPr lang="fr-FR" sz="2400" dirty="0" smtClean="0">
                <a:solidFill>
                  <a:schemeClr val="bg1"/>
                </a:solidFill>
                <a:hlinkClick r:id="rId3"/>
              </a:rPr>
              <a:t>« Bientôt la maternelle : on se prépare ».</a:t>
            </a:r>
            <a:endParaRPr lang="fr-FR" sz="2400" dirty="0" smtClean="0">
              <a:solidFill>
                <a:schemeClr val="bg1"/>
              </a:solidFill>
            </a:endParaRPr>
          </a:p>
          <a:p>
            <a:r>
              <a:rPr lang="fr-FR" dirty="0" smtClean="0"/>
              <a:t>La </a:t>
            </a:r>
            <a:r>
              <a:rPr lang="fr-FR" dirty="0"/>
              <a:t>vidéo dure 21 minutes. Le découpage vous permettra de vous repérer selon vos attentes : </a:t>
            </a:r>
          </a:p>
          <a:p>
            <a:r>
              <a:rPr lang="fr-FR" dirty="0"/>
              <a:t>- Début : l’instruction obligatoire à 3 ans </a:t>
            </a:r>
          </a:p>
          <a:p>
            <a:r>
              <a:rPr lang="fr-FR" dirty="0"/>
              <a:t>- 2’11 : la ½ journée d’école en début d’année </a:t>
            </a:r>
          </a:p>
          <a:p>
            <a:r>
              <a:rPr lang="fr-FR" dirty="0"/>
              <a:t>- 3’36 : témoignage autour de l’annonce à son enfant de l’entrée à l’école </a:t>
            </a:r>
          </a:p>
          <a:p>
            <a:r>
              <a:rPr lang="fr-FR" dirty="0"/>
              <a:t>- 4’45 : la propreté et la sieste </a:t>
            </a:r>
          </a:p>
          <a:p>
            <a:r>
              <a:rPr lang="fr-FR" dirty="0"/>
              <a:t>- 6’22 : le doudou et de la tétine </a:t>
            </a:r>
          </a:p>
          <a:p>
            <a:r>
              <a:rPr lang="fr-FR" dirty="0"/>
              <a:t>- 7’02 : l’enfant qui fait le « clown » à la maison à la sieste et au repas </a:t>
            </a:r>
          </a:p>
          <a:p>
            <a:r>
              <a:rPr lang="fr-FR" dirty="0"/>
              <a:t>- 9’00 : reportage sur la première visite de l’école </a:t>
            </a:r>
          </a:p>
          <a:p>
            <a:r>
              <a:rPr lang="fr-FR" dirty="0"/>
              <a:t>- 14’25 : la séparation </a:t>
            </a:r>
          </a:p>
          <a:p>
            <a:r>
              <a:rPr lang="fr-FR" dirty="0"/>
              <a:t>- 15’23 : les relations sociales </a:t>
            </a:r>
          </a:p>
          <a:p>
            <a:r>
              <a:rPr lang="fr-FR" dirty="0"/>
              <a:t>- 17’10 : le premier jour de maternelle </a:t>
            </a:r>
          </a:p>
          <a:p>
            <a:r>
              <a:rPr lang="fr-FR" dirty="0"/>
              <a:t>- 20’10 : Refus d’un enfant d’aller à l’école </a:t>
            </a:r>
          </a:p>
          <a:p>
            <a:endParaRPr lang="fr-FR" altLang="fr-FR" sz="2000" dirty="0">
              <a:solidFill>
                <a:schemeClr val="bg1"/>
              </a:solidFill>
            </a:endParaRPr>
          </a:p>
        </p:txBody>
      </p:sp>
      <p:sp>
        <p:nvSpPr>
          <p:cNvPr id="16" name="Rectangle 15"/>
          <p:cNvSpPr/>
          <p:nvPr/>
        </p:nvSpPr>
        <p:spPr>
          <a:xfrm>
            <a:off x="5783138" y="1022332"/>
            <a:ext cx="3061346" cy="1895382"/>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fr-FR" altLang="fr-FR" sz="2400" dirty="0"/>
          </a:p>
        </p:txBody>
      </p:sp>
      <p:sp>
        <p:nvSpPr>
          <p:cNvPr id="17" name="Rectangle 16"/>
          <p:cNvSpPr/>
          <p:nvPr/>
        </p:nvSpPr>
        <p:spPr>
          <a:xfrm>
            <a:off x="6026104" y="3084878"/>
            <a:ext cx="5636761" cy="32714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fr-FR" sz="2400" dirty="0" smtClean="0"/>
          </a:p>
          <a:p>
            <a:pPr algn="just"/>
            <a:endParaRPr lang="fr-FR" sz="2400" dirty="0"/>
          </a:p>
          <a:p>
            <a:pPr algn="just"/>
            <a:endParaRPr lang="fr-FR" sz="2400" dirty="0" smtClean="0"/>
          </a:p>
          <a:p>
            <a:pPr algn="just"/>
            <a:endParaRPr lang="fr-FR" sz="2400" dirty="0"/>
          </a:p>
          <a:p>
            <a:pPr algn="just"/>
            <a:endParaRPr lang="fr-FR" sz="2400" dirty="0" smtClean="0"/>
          </a:p>
          <a:p>
            <a:pPr algn="just"/>
            <a:endParaRPr lang="fr-FR" sz="2400" dirty="0"/>
          </a:p>
          <a:p>
            <a:pPr algn="just"/>
            <a:endParaRPr lang="fr-FR" sz="2400" dirty="0" smtClean="0"/>
          </a:p>
          <a:p>
            <a:pPr algn="just"/>
            <a:r>
              <a:rPr lang="fr-FR" altLang="fr-FR" sz="2400" dirty="0" smtClean="0"/>
              <a:t>Une liste d’albums pour préparer la rentrée</a:t>
            </a:r>
            <a:endParaRPr lang="fr-FR" altLang="fr-FR" sz="2400" dirty="0"/>
          </a:p>
        </p:txBody>
      </p:sp>
      <p:sp>
        <p:nvSpPr>
          <p:cNvPr id="18" name="Rectangle à coins arrondis 17"/>
          <p:cNvSpPr/>
          <p:nvPr/>
        </p:nvSpPr>
        <p:spPr>
          <a:xfrm>
            <a:off x="3538547" y="216957"/>
            <a:ext cx="5700870" cy="6382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t>Quelques ressources</a:t>
            </a:r>
            <a:endParaRPr lang="fr-FR" sz="4000" dirty="0"/>
          </a:p>
        </p:txBody>
      </p:sp>
      <p:sp>
        <p:nvSpPr>
          <p:cNvPr id="2" name="Espace réservé du pied de page 1"/>
          <p:cNvSpPr>
            <a:spLocks noGrp="1"/>
          </p:cNvSpPr>
          <p:nvPr>
            <p:ph type="ftr" sz="quarter" idx="11"/>
          </p:nvPr>
        </p:nvSpPr>
        <p:spPr/>
        <p:txBody>
          <a:bodyPr/>
          <a:lstStyle/>
          <a:p>
            <a:r>
              <a:rPr lang="fr-FR" smtClean="0"/>
              <a:t>pôle maternelle 17 - février 2022</a:t>
            </a:r>
            <a:endParaRPr lang="fr-FR"/>
          </a:p>
        </p:txBody>
      </p:sp>
      <p:sp>
        <p:nvSpPr>
          <p:cNvPr id="3" name="Espace réservé du numéro de diapositive 2"/>
          <p:cNvSpPr>
            <a:spLocks noGrp="1"/>
          </p:cNvSpPr>
          <p:nvPr>
            <p:ph type="sldNum" sz="quarter" idx="12"/>
          </p:nvPr>
        </p:nvSpPr>
        <p:spPr/>
        <p:txBody>
          <a:bodyPr/>
          <a:lstStyle/>
          <a:p>
            <a:fld id="{3A1856DD-88C7-4767-9A33-36F922CC7B1C}" type="slidenum">
              <a:rPr lang="fr-FR" smtClean="0"/>
              <a:t>40</a:t>
            </a:fld>
            <a:endParaRPr lang="fr-FR"/>
          </a:p>
        </p:txBody>
      </p:sp>
      <p:pic>
        <p:nvPicPr>
          <p:cNvPr id="5" name="Image 4">
            <a:hlinkClick r:id="rId3"/>
          </p:cNvPr>
          <p:cNvPicPr>
            <a:picLocks noChangeAspect="1"/>
          </p:cNvPicPr>
          <p:nvPr/>
        </p:nvPicPr>
        <p:blipFill>
          <a:blip r:embed="rId4"/>
          <a:stretch>
            <a:fillRect/>
          </a:stretch>
        </p:blipFill>
        <p:spPr>
          <a:xfrm>
            <a:off x="5917324" y="1253245"/>
            <a:ext cx="2792973" cy="1389740"/>
          </a:xfrm>
          <a:prstGeom prst="rect">
            <a:avLst/>
          </a:prstGeom>
        </p:spPr>
      </p:pic>
      <p:pic>
        <p:nvPicPr>
          <p:cNvPr id="6" name="Image 5">
            <a:hlinkClick r:id="rId5"/>
          </p:cNvPr>
          <p:cNvPicPr>
            <a:picLocks noChangeAspect="1"/>
          </p:cNvPicPr>
          <p:nvPr/>
        </p:nvPicPr>
        <p:blipFill>
          <a:blip r:embed="rId6"/>
          <a:stretch>
            <a:fillRect/>
          </a:stretch>
        </p:blipFill>
        <p:spPr>
          <a:xfrm>
            <a:off x="6686106" y="3148627"/>
            <a:ext cx="4316756" cy="2672503"/>
          </a:xfrm>
          <a:prstGeom prst="rect">
            <a:avLst/>
          </a:prstGeom>
        </p:spPr>
      </p:pic>
    </p:spTree>
    <p:extLst>
      <p:ext uri="{BB962C8B-B14F-4D97-AF65-F5344CB8AC3E}">
        <p14:creationId xmlns:p14="http://schemas.microsoft.com/office/powerpoint/2010/main" val="38953436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pôle maternelle 17 - février 2022</a:t>
            </a:r>
            <a:endParaRPr lang="fr-FR"/>
          </a:p>
        </p:txBody>
      </p:sp>
      <p:sp>
        <p:nvSpPr>
          <p:cNvPr id="3" name="Espace réservé du numéro de diapositive 2"/>
          <p:cNvSpPr>
            <a:spLocks noGrp="1"/>
          </p:cNvSpPr>
          <p:nvPr>
            <p:ph type="sldNum" sz="quarter" idx="12"/>
          </p:nvPr>
        </p:nvSpPr>
        <p:spPr/>
        <p:txBody>
          <a:bodyPr/>
          <a:lstStyle/>
          <a:p>
            <a:fld id="{3A1856DD-88C7-4767-9A33-36F922CC7B1C}" type="slidenum">
              <a:rPr lang="fr-FR" smtClean="0"/>
              <a:t>41</a:t>
            </a:fld>
            <a:endParaRPr lang="fr-FR"/>
          </a:p>
        </p:txBody>
      </p:sp>
      <p:pic>
        <p:nvPicPr>
          <p:cNvPr id="6" name="Image 5"/>
          <p:cNvPicPr>
            <a:picLocks noChangeAspect="1"/>
          </p:cNvPicPr>
          <p:nvPr/>
        </p:nvPicPr>
        <p:blipFill rotWithShape="1">
          <a:blip r:embed="rId3"/>
          <a:srcRect b="3666"/>
          <a:stretch/>
        </p:blipFill>
        <p:spPr>
          <a:xfrm>
            <a:off x="1589649" y="0"/>
            <a:ext cx="9421007" cy="6858000"/>
          </a:xfrm>
          <a:prstGeom prst="rect">
            <a:avLst/>
          </a:prstGeom>
        </p:spPr>
      </p:pic>
    </p:spTree>
    <p:extLst>
      <p:ext uri="{BB962C8B-B14F-4D97-AF65-F5344CB8AC3E}">
        <p14:creationId xmlns:p14="http://schemas.microsoft.com/office/powerpoint/2010/main" val="13472499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au 23"/>
          <p:cNvGraphicFramePr>
            <a:graphicFrameLocks noGrp="1"/>
          </p:cNvGraphicFramePr>
          <p:nvPr>
            <p:extLst>
              <p:ext uri="{D42A27DB-BD31-4B8C-83A1-F6EECF244321}">
                <p14:modId xmlns:p14="http://schemas.microsoft.com/office/powerpoint/2010/main" val="3733836545"/>
              </p:ext>
            </p:extLst>
          </p:nvPr>
        </p:nvGraphicFramePr>
        <p:xfrm>
          <a:off x="662111" y="1683395"/>
          <a:ext cx="10838184" cy="4785971"/>
        </p:xfrm>
        <a:graphic>
          <a:graphicData uri="http://schemas.openxmlformats.org/drawingml/2006/table">
            <a:tbl>
              <a:tblPr firstRow="1" bandRow="1">
                <a:tableStyleId>{5C22544A-7EE6-4342-B048-85BDC9FD1C3A}</a:tableStyleId>
              </a:tblPr>
              <a:tblGrid>
                <a:gridCol w="5419092">
                  <a:extLst>
                    <a:ext uri="{9D8B030D-6E8A-4147-A177-3AD203B41FA5}">
                      <a16:colId xmlns:a16="http://schemas.microsoft.com/office/drawing/2014/main" val="1463977966"/>
                    </a:ext>
                  </a:extLst>
                </a:gridCol>
                <a:gridCol w="5419092">
                  <a:extLst>
                    <a:ext uri="{9D8B030D-6E8A-4147-A177-3AD203B41FA5}">
                      <a16:colId xmlns:a16="http://schemas.microsoft.com/office/drawing/2014/main" val="3256728045"/>
                    </a:ext>
                  </a:extLst>
                </a:gridCol>
              </a:tblGrid>
              <a:tr h="11748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ATSEM</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classe …..</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M./Mme….</a:t>
                      </a:r>
                      <a:endParaRPr lang="fr-FR" b="1" dirty="0" smtClean="0"/>
                    </a:p>
                    <a:p>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dirty="0" smtClean="0">
                          <a:solidFill>
                            <a:schemeClr val="tx1"/>
                          </a:solidFill>
                        </a:rPr>
                        <a:t>Directrice/</a:t>
                      </a:r>
                      <a:r>
                        <a:rPr lang="fr-FR" baseline="0" dirty="0" smtClean="0">
                          <a:solidFill>
                            <a:schemeClr val="tx1"/>
                          </a:solidFill>
                        </a:rPr>
                        <a:t> D</a:t>
                      </a:r>
                      <a:r>
                        <a:rPr lang="fr-FR" dirty="0" smtClean="0">
                          <a:solidFill>
                            <a:schemeClr val="tx1"/>
                          </a:solidFill>
                        </a:rPr>
                        <a:t>irecteur </a:t>
                      </a:r>
                    </a:p>
                    <a:p>
                      <a:r>
                        <a:rPr lang="fr-FR" dirty="0" smtClean="0">
                          <a:solidFill>
                            <a:schemeClr val="tx1"/>
                          </a:solidFill>
                        </a:rPr>
                        <a:t>Du centre de loisirs</a:t>
                      </a:r>
                    </a:p>
                    <a:p>
                      <a:r>
                        <a:rPr lang="fr-FR" dirty="0" smtClean="0">
                          <a:solidFill>
                            <a:schemeClr val="tx1"/>
                          </a:solidFill>
                        </a:rPr>
                        <a:t>M/ Mme…</a:t>
                      </a:r>
                    </a:p>
                    <a:p>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1424770"/>
                  </a:ext>
                </a:extLst>
              </a:tr>
              <a:tr h="11748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ATSEM</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classe …..</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M./Mme….</a:t>
                      </a:r>
                      <a:endParaRPr lang="fr-FR" b="1" dirty="0" smtClean="0"/>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Personnel périscolaire/garderie</a:t>
                      </a: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7544798"/>
                  </a:ext>
                </a:extLst>
              </a:tr>
              <a:tr h="11748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ATSEM</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classe …..</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M./Mme….</a:t>
                      </a:r>
                      <a:endParaRPr lang="fr-FR" b="1" dirty="0" smtClean="0"/>
                    </a:p>
                    <a:p>
                      <a:endParaRPr lang="fr-FR"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smtClean="0"/>
                        <a:t>Personnel restauration scolaire</a:t>
                      </a:r>
                    </a:p>
                    <a:p>
                      <a:endParaRPr lang="fr-FR"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8823410"/>
                  </a:ext>
                </a:extLst>
              </a:tr>
              <a:tr h="12198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ATSEM</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classe …..</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M./Mme….</a:t>
                      </a:r>
                      <a:endParaRPr lang="fr-FR" b="1" dirty="0" smtClean="0"/>
                    </a:p>
                    <a:p>
                      <a:endParaRPr lang="fr-FR"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Personnel d’entretien</a:t>
                      </a: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409236"/>
                  </a:ext>
                </a:extLst>
              </a:tr>
            </a:tbl>
          </a:graphicData>
        </a:graphic>
      </p:graphicFrame>
      <p:pic>
        <p:nvPicPr>
          <p:cNvPr id="9" name="Image 8"/>
          <p:cNvPicPr>
            <a:picLocks noChangeAspect="1"/>
          </p:cNvPicPr>
          <p:nvPr/>
        </p:nvPicPr>
        <p:blipFill rotWithShape="1">
          <a:blip r:embed="rId3"/>
          <a:srcRect l="13951" t="7659" r="8493"/>
          <a:stretch/>
        </p:blipFill>
        <p:spPr>
          <a:xfrm>
            <a:off x="3022373" y="5417544"/>
            <a:ext cx="759934" cy="842394"/>
          </a:xfrm>
          <a:prstGeom prst="rect">
            <a:avLst/>
          </a:prstGeom>
        </p:spPr>
      </p:pic>
      <p:pic>
        <p:nvPicPr>
          <p:cNvPr id="10" name="Image 9"/>
          <p:cNvPicPr>
            <a:picLocks noChangeAspect="1"/>
          </p:cNvPicPr>
          <p:nvPr/>
        </p:nvPicPr>
        <p:blipFill>
          <a:blip r:embed="rId4"/>
          <a:stretch>
            <a:fillRect/>
          </a:stretch>
        </p:blipFill>
        <p:spPr>
          <a:xfrm>
            <a:off x="9747359" y="1802819"/>
            <a:ext cx="959433" cy="946015"/>
          </a:xfrm>
          <a:prstGeom prst="rect">
            <a:avLst/>
          </a:prstGeom>
        </p:spPr>
      </p:pic>
      <p:pic>
        <p:nvPicPr>
          <p:cNvPr id="17" name="Image 16"/>
          <p:cNvPicPr>
            <a:picLocks noChangeAspect="1"/>
          </p:cNvPicPr>
          <p:nvPr/>
        </p:nvPicPr>
        <p:blipFill>
          <a:blip r:embed="rId5"/>
          <a:stretch>
            <a:fillRect/>
          </a:stretch>
        </p:blipFill>
        <p:spPr>
          <a:xfrm>
            <a:off x="3022373" y="2939577"/>
            <a:ext cx="755969" cy="841320"/>
          </a:xfrm>
          <a:prstGeom prst="rect">
            <a:avLst/>
          </a:prstGeom>
        </p:spPr>
      </p:pic>
      <p:pic>
        <p:nvPicPr>
          <p:cNvPr id="28" name="Image 27"/>
          <p:cNvPicPr>
            <a:picLocks noChangeAspect="1"/>
          </p:cNvPicPr>
          <p:nvPr/>
        </p:nvPicPr>
        <p:blipFill rotWithShape="1">
          <a:blip r:embed="rId6"/>
          <a:srcRect l="9772" t="13010"/>
          <a:stretch/>
        </p:blipFill>
        <p:spPr>
          <a:xfrm>
            <a:off x="9172729" y="2973652"/>
            <a:ext cx="1968002" cy="807245"/>
          </a:xfrm>
          <a:prstGeom prst="rect">
            <a:avLst/>
          </a:prstGeom>
        </p:spPr>
      </p:pic>
      <p:pic>
        <p:nvPicPr>
          <p:cNvPr id="31" name="Image 30"/>
          <p:cNvPicPr>
            <a:picLocks noChangeAspect="1"/>
          </p:cNvPicPr>
          <p:nvPr/>
        </p:nvPicPr>
        <p:blipFill rotWithShape="1">
          <a:blip r:embed="rId7">
            <a:extLst>
              <a:ext uri="{28A0092B-C50C-407E-A947-70E740481C1C}">
                <a14:useLocalDpi xmlns:a14="http://schemas.microsoft.com/office/drawing/2010/main" val="0"/>
              </a:ext>
            </a:extLst>
          </a:blip>
          <a:srcRect l="8119" t="1419" r="85268" b="75744"/>
          <a:stretch/>
        </p:blipFill>
        <p:spPr>
          <a:xfrm>
            <a:off x="8463551" y="5361754"/>
            <a:ext cx="702216" cy="898184"/>
          </a:xfrm>
          <a:prstGeom prst="rect">
            <a:avLst/>
          </a:prstGeom>
        </p:spPr>
      </p:pic>
      <p:pic>
        <p:nvPicPr>
          <p:cNvPr id="32" name="Image 31"/>
          <p:cNvPicPr>
            <a:picLocks noChangeAspect="1"/>
          </p:cNvPicPr>
          <p:nvPr/>
        </p:nvPicPr>
        <p:blipFill rotWithShape="1">
          <a:blip r:embed="rId7">
            <a:extLst>
              <a:ext uri="{28A0092B-C50C-407E-A947-70E740481C1C}">
                <a14:useLocalDpi xmlns:a14="http://schemas.microsoft.com/office/drawing/2010/main" val="0"/>
              </a:ext>
            </a:extLst>
          </a:blip>
          <a:srcRect l="79015" t="54152" r="13450" b="26747"/>
          <a:stretch/>
        </p:blipFill>
        <p:spPr>
          <a:xfrm>
            <a:off x="9417910" y="5381219"/>
            <a:ext cx="858284" cy="805734"/>
          </a:xfrm>
          <a:prstGeom prst="rect">
            <a:avLst/>
          </a:prstGeom>
        </p:spPr>
      </p:pic>
      <p:pic>
        <p:nvPicPr>
          <p:cNvPr id="33" name="Image 32"/>
          <p:cNvPicPr>
            <a:picLocks noChangeAspect="1"/>
          </p:cNvPicPr>
          <p:nvPr/>
        </p:nvPicPr>
        <p:blipFill rotWithShape="1">
          <a:blip r:embed="rId7">
            <a:extLst>
              <a:ext uri="{28A0092B-C50C-407E-A947-70E740481C1C}">
                <a14:useLocalDpi xmlns:a14="http://schemas.microsoft.com/office/drawing/2010/main" val="0"/>
              </a:ext>
            </a:extLst>
          </a:blip>
          <a:srcRect l="57792" t="52076" r="33288" b="27204"/>
          <a:stretch/>
        </p:blipFill>
        <p:spPr>
          <a:xfrm>
            <a:off x="3063735" y="4230533"/>
            <a:ext cx="977872" cy="841321"/>
          </a:xfrm>
          <a:prstGeom prst="rect">
            <a:avLst/>
          </a:prstGeom>
        </p:spPr>
      </p:pic>
      <p:sp>
        <p:nvSpPr>
          <p:cNvPr id="42" name="ZoneTexte 41"/>
          <p:cNvSpPr txBox="1"/>
          <p:nvPr/>
        </p:nvSpPr>
        <p:spPr>
          <a:xfrm>
            <a:off x="662111" y="306271"/>
            <a:ext cx="4476055" cy="769441"/>
          </a:xfrm>
          <a:prstGeom prst="rect">
            <a:avLst/>
          </a:prstGeom>
          <a:noFill/>
          <a:ln w="28575">
            <a:solidFill>
              <a:srgbClr val="FF53F3"/>
            </a:solidFill>
          </a:ln>
        </p:spPr>
        <p:txBody>
          <a:bodyPr wrap="square" rtlCol="0">
            <a:spAutoFit/>
          </a:bodyPr>
          <a:lstStyle/>
          <a:p>
            <a:r>
              <a:rPr lang="fr-FR" sz="4400" dirty="0" smtClean="0">
                <a:solidFill>
                  <a:srgbClr val="FF53F3"/>
                </a:solidFill>
              </a:rPr>
              <a:t>L’équipe de l’école  </a:t>
            </a:r>
          </a:p>
        </p:txBody>
      </p:sp>
      <p:pic>
        <p:nvPicPr>
          <p:cNvPr id="35" name="Image 34"/>
          <p:cNvPicPr>
            <a:picLocks noChangeAspect="1"/>
          </p:cNvPicPr>
          <p:nvPr/>
        </p:nvPicPr>
        <p:blipFill rotWithShape="1">
          <a:blip r:embed="rId7">
            <a:extLst>
              <a:ext uri="{28A0092B-C50C-407E-A947-70E740481C1C}">
                <a14:useLocalDpi xmlns:a14="http://schemas.microsoft.com/office/drawing/2010/main" val="0"/>
              </a:ext>
            </a:extLst>
          </a:blip>
          <a:srcRect l="-577" t="4412" r="93419" b="77820"/>
          <a:stretch/>
        </p:blipFill>
        <p:spPr>
          <a:xfrm>
            <a:off x="8264165" y="4448361"/>
            <a:ext cx="780846" cy="717856"/>
          </a:xfrm>
          <a:prstGeom prst="rect">
            <a:avLst/>
          </a:prstGeom>
        </p:spPr>
      </p:pic>
      <p:pic>
        <p:nvPicPr>
          <p:cNvPr id="36" name="Image 35"/>
          <p:cNvPicPr>
            <a:picLocks noChangeAspect="1"/>
          </p:cNvPicPr>
          <p:nvPr/>
        </p:nvPicPr>
        <p:blipFill rotWithShape="1">
          <a:blip r:embed="rId7">
            <a:extLst>
              <a:ext uri="{28A0092B-C50C-407E-A947-70E740481C1C}">
                <a14:useLocalDpi xmlns:a14="http://schemas.microsoft.com/office/drawing/2010/main" val="0"/>
              </a:ext>
            </a:extLst>
          </a:blip>
          <a:srcRect l="26880" t="1834" r="66046" b="74914"/>
          <a:stretch/>
        </p:blipFill>
        <p:spPr>
          <a:xfrm>
            <a:off x="9212209" y="4157720"/>
            <a:ext cx="776819" cy="945693"/>
          </a:xfrm>
          <a:prstGeom prst="rect">
            <a:avLst/>
          </a:prstGeom>
        </p:spPr>
      </p:pic>
      <p:pic>
        <p:nvPicPr>
          <p:cNvPr id="37" name="Image 36"/>
          <p:cNvPicPr>
            <a:picLocks noChangeAspect="1"/>
          </p:cNvPicPr>
          <p:nvPr/>
        </p:nvPicPr>
        <p:blipFill rotWithShape="1">
          <a:blip r:embed="rId7">
            <a:extLst>
              <a:ext uri="{28A0092B-C50C-407E-A947-70E740481C1C}">
                <a14:useLocalDpi xmlns:a14="http://schemas.microsoft.com/office/drawing/2010/main" val="0"/>
              </a:ext>
            </a:extLst>
          </a:blip>
          <a:srcRect l="54101" t="4741" r="38825" b="75329"/>
          <a:stretch/>
        </p:blipFill>
        <p:spPr>
          <a:xfrm>
            <a:off x="10323425" y="4230533"/>
            <a:ext cx="766734" cy="800068"/>
          </a:xfrm>
          <a:prstGeom prst="rect">
            <a:avLst/>
          </a:prstGeom>
        </p:spPr>
      </p:pic>
      <p:sp>
        <p:nvSpPr>
          <p:cNvPr id="41" name="Rectangle 40"/>
          <p:cNvSpPr/>
          <p:nvPr/>
        </p:nvSpPr>
        <p:spPr>
          <a:xfrm>
            <a:off x="662111" y="1158997"/>
            <a:ext cx="8550098" cy="523220"/>
          </a:xfrm>
          <a:prstGeom prst="rect">
            <a:avLst/>
          </a:prstGeom>
        </p:spPr>
        <p:txBody>
          <a:bodyPr wrap="none">
            <a:spAutoFit/>
          </a:bodyPr>
          <a:lstStyle/>
          <a:p>
            <a:r>
              <a:rPr lang="fr-FR" sz="2800" b="1" dirty="0"/>
              <a:t>Des professionnels </a:t>
            </a:r>
            <a:r>
              <a:rPr lang="fr-FR" sz="2800" b="1" dirty="0" smtClean="0"/>
              <a:t>communaux autour </a:t>
            </a:r>
            <a:r>
              <a:rPr lang="fr-FR" sz="2800" b="1" dirty="0"/>
              <a:t>de votre </a:t>
            </a:r>
            <a:r>
              <a:rPr lang="fr-FR" sz="2800" b="1" dirty="0" smtClean="0"/>
              <a:t>enfant :</a:t>
            </a:r>
            <a:endParaRPr lang="fr-FR" sz="2800" b="1" dirty="0"/>
          </a:p>
        </p:txBody>
      </p:sp>
      <p:pic>
        <p:nvPicPr>
          <p:cNvPr id="23" name="Image 22"/>
          <p:cNvPicPr>
            <a:picLocks noChangeAspect="1"/>
          </p:cNvPicPr>
          <p:nvPr/>
        </p:nvPicPr>
        <p:blipFill rotWithShape="1">
          <a:blip r:embed="rId7">
            <a:extLst>
              <a:ext uri="{28A0092B-C50C-407E-A947-70E740481C1C}">
                <a14:useLocalDpi xmlns:a14="http://schemas.microsoft.com/office/drawing/2010/main" val="0"/>
              </a:ext>
            </a:extLst>
          </a:blip>
          <a:srcRect l="57792" t="52076" r="33288" b="27204"/>
          <a:stretch/>
        </p:blipFill>
        <p:spPr>
          <a:xfrm>
            <a:off x="3737927" y="1765502"/>
            <a:ext cx="977872" cy="841321"/>
          </a:xfrm>
          <a:prstGeom prst="rect">
            <a:avLst/>
          </a:prstGeom>
        </p:spPr>
      </p:pic>
      <p:sp>
        <p:nvSpPr>
          <p:cNvPr id="16" name="Rectangle à coins arrondis 15"/>
          <p:cNvSpPr/>
          <p:nvPr/>
        </p:nvSpPr>
        <p:spPr>
          <a:xfrm>
            <a:off x="8644762" y="182880"/>
            <a:ext cx="3253332" cy="56191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t>1 – Notre école</a:t>
            </a:r>
            <a:endParaRPr lang="fr-FR" sz="3600" dirty="0"/>
          </a:p>
        </p:txBody>
      </p:sp>
      <p:sp>
        <p:nvSpPr>
          <p:cNvPr id="2" name="Espace réservé du pied de page 1"/>
          <p:cNvSpPr>
            <a:spLocks noGrp="1"/>
          </p:cNvSpPr>
          <p:nvPr>
            <p:ph type="ftr" sz="quarter" idx="11"/>
          </p:nvPr>
        </p:nvSpPr>
        <p:spPr/>
        <p:txBody>
          <a:bodyPr/>
          <a:lstStyle/>
          <a:p>
            <a:r>
              <a:rPr lang="fr-FR" smtClean="0"/>
              <a:t>pôle maternelle 17 - février 2022</a:t>
            </a:r>
            <a:endParaRPr lang="fr-FR"/>
          </a:p>
        </p:txBody>
      </p:sp>
      <p:sp>
        <p:nvSpPr>
          <p:cNvPr id="3" name="Espace réservé du numéro de diapositive 2"/>
          <p:cNvSpPr>
            <a:spLocks noGrp="1"/>
          </p:cNvSpPr>
          <p:nvPr>
            <p:ph type="sldNum" sz="quarter" idx="12"/>
          </p:nvPr>
        </p:nvSpPr>
        <p:spPr/>
        <p:txBody>
          <a:bodyPr/>
          <a:lstStyle/>
          <a:p>
            <a:fld id="{3A1856DD-88C7-4767-9A33-36F922CC7B1C}" type="slidenum">
              <a:rPr lang="fr-FR" smtClean="0"/>
              <a:t>5</a:t>
            </a:fld>
            <a:endParaRPr lang="fr-FR"/>
          </a:p>
        </p:txBody>
      </p:sp>
    </p:spTree>
    <p:extLst>
      <p:ext uri="{BB962C8B-B14F-4D97-AF65-F5344CB8AC3E}">
        <p14:creationId xmlns:p14="http://schemas.microsoft.com/office/powerpoint/2010/main" val="24748295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pour une image  3"/>
          <p:cNvSpPr>
            <a:spLocks noGrp="1"/>
          </p:cNvSpPr>
          <p:nvPr>
            <p:ph type="pic" idx="4294967295"/>
          </p:nvPr>
        </p:nvSpPr>
        <p:spPr>
          <a:xfrm>
            <a:off x="4744671" y="1947522"/>
            <a:ext cx="3240000" cy="2160000"/>
          </a:xfrm>
          <a:prstGeom prst="rect">
            <a:avLst/>
          </a:prstGeom>
        </p:spPr>
      </p:sp>
      <p:sp>
        <p:nvSpPr>
          <p:cNvPr id="15" name="Espace réservé du texte 8"/>
          <p:cNvSpPr>
            <a:spLocks noGrp="1"/>
          </p:cNvSpPr>
          <p:nvPr>
            <p:ph type="body" sz="half" idx="4294967295"/>
          </p:nvPr>
        </p:nvSpPr>
        <p:spPr>
          <a:xfrm>
            <a:off x="730857" y="1384469"/>
            <a:ext cx="3263404" cy="360189"/>
          </a:xfrm>
          <a:prstGeom prst="rect">
            <a:avLst/>
          </a:prstGeom>
        </p:spPr>
        <p:txBody>
          <a:bodyPr>
            <a:noAutofit/>
          </a:bodyPr>
          <a:lstStyle/>
          <a:p>
            <a:pPr marL="285750" indent="-285750">
              <a:buFont typeface="Arial" panose="020B0604020202020204" pitchFamily="34" charset="0"/>
              <a:buChar char="•"/>
            </a:pPr>
            <a:r>
              <a:rPr lang="fr-FR" sz="2800" b="1" dirty="0" smtClean="0"/>
              <a:t>La classe</a:t>
            </a:r>
            <a:endParaRPr lang="fr-FR" sz="2800" b="1" dirty="0"/>
          </a:p>
        </p:txBody>
      </p:sp>
      <p:sp>
        <p:nvSpPr>
          <p:cNvPr id="16" name="Espace réservé du texte 9"/>
          <p:cNvSpPr>
            <a:spLocks noGrp="1"/>
          </p:cNvSpPr>
          <p:nvPr>
            <p:ph type="body" sz="quarter" idx="4294967295"/>
          </p:nvPr>
        </p:nvSpPr>
        <p:spPr>
          <a:xfrm>
            <a:off x="4720771" y="1383932"/>
            <a:ext cx="3263900" cy="360363"/>
          </a:xfrm>
          <a:prstGeom prst="rect">
            <a:avLst/>
          </a:prstGeom>
        </p:spPr>
        <p:txBody>
          <a:bodyPr>
            <a:noAutofit/>
          </a:bodyPr>
          <a:lstStyle/>
          <a:p>
            <a:r>
              <a:rPr lang="fr-FR" b="1" dirty="0" smtClean="0"/>
              <a:t>La salle d’évolution</a:t>
            </a:r>
            <a:endParaRPr lang="fr-FR" b="1" dirty="0"/>
          </a:p>
        </p:txBody>
      </p:sp>
      <p:sp>
        <p:nvSpPr>
          <p:cNvPr id="17" name="Espace réservé du texte 10"/>
          <p:cNvSpPr>
            <a:spLocks noGrp="1"/>
          </p:cNvSpPr>
          <p:nvPr>
            <p:ph type="body" sz="quarter" idx="4294967295"/>
          </p:nvPr>
        </p:nvSpPr>
        <p:spPr>
          <a:xfrm>
            <a:off x="8588375" y="1384300"/>
            <a:ext cx="3603625" cy="360363"/>
          </a:xfrm>
          <a:prstGeom prst="rect">
            <a:avLst/>
          </a:prstGeom>
        </p:spPr>
        <p:txBody>
          <a:bodyPr>
            <a:noAutofit/>
          </a:bodyPr>
          <a:lstStyle/>
          <a:p>
            <a:r>
              <a:rPr lang="fr-FR" b="1" dirty="0" smtClean="0"/>
              <a:t>La cour de récréation</a:t>
            </a:r>
            <a:endParaRPr lang="fr-FR" b="1" dirty="0"/>
          </a:p>
        </p:txBody>
      </p:sp>
      <p:sp>
        <p:nvSpPr>
          <p:cNvPr id="2" name="ZoneTexte 1"/>
          <p:cNvSpPr txBox="1"/>
          <p:nvPr/>
        </p:nvSpPr>
        <p:spPr>
          <a:xfrm>
            <a:off x="719403" y="436098"/>
            <a:ext cx="4126917" cy="769441"/>
          </a:xfrm>
          <a:prstGeom prst="rect">
            <a:avLst/>
          </a:prstGeom>
          <a:noFill/>
          <a:ln w="28575">
            <a:solidFill>
              <a:srgbClr val="FF53F3"/>
            </a:solidFill>
          </a:ln>
        </p:spPr>
        <p:txBody>
          <a:bodyPr wrap="square" rtlCol="0">
            <a:spAutoFit/>
          </a:bodyPr>
          <a:lstStyle/>
          <a:p>
            <a:r>
              <a:rPr lang="fr-FR" sz="4400" dirty="0" smtClean="0">
                <a:solidFill>
                  <a:srgbClr val="FF53F3"/>
                </a:solidFill>
              </a:rPr>
              <a:t>Photos de l’école</a:t>
            </a:r>
            <a:endParaRPr lang="fr-FR" sz="4400" dirty="0">
              <a:solidFill>
                <a:srgbClr val="FF53F3"/>
              </a:solidFill>
            </a:endParaRPr>
          </a:p>
        </p:txBody>
      </p:sp>
      <p:sp>
        <p:nvSpPr>
          <p:cNvPr id="3" name="Espace réservé pour une image  2"/>
          <p:cNvSpPr>
            <a:spLocks noGrp="1"/>
          </p:cNvSpPr>
          <p:nvPr>
            <p:ph type="pic" sz="quarter" idx="15"/>
          </p:nvPr>
        </p:nvSpPr>
        <p:spPr>
          <a:xfrm>
            <a:off x="8770187" y="1925922"/>
            <a:ext cx="3240000" cy="2160000"/>
          </a:xfrm>
        </p:spPr>
      </p:sp>
      <p:sp>
        <p:nvSpPr>
          <p:cNvPr id="30" name="Espace réservé pour une image  3"/>
          <p:cNvSpPr>
            <a:spLocks noGrp="1"/>
          </p:cNvSpPr>
          <p:nvPr>
            <p:ph type="pic" idx="4294967295"/>
          </p:nvPr>
        </p:nvSpPr>
        <p:spPr>
          <a:xfrm>
            <a:off x="742559" y="1923588"/>
            <a:ext cx="3240000" cy="2160000"/>
          </a:xfrm>
          <a:prstGeom prst="rect">
            <a:avLst/>
          </a:prstGeom>
        </p:spPr>
      </p:sp>
      <p:sp>
        <p:nvSpPr>
          <p:cNvPr id="31" name="Espace réservé pour une image  3"/>
          <p:cNvSpPr>
            <a:spLocks noGrp="1"/>
          </p:cNvSpPr>
          <p:nvPr>
            <p:ph type="pic" idx="4294967295"/>
          </p:nvPr>
        </p:nvSpPr>
        <p:spPr>
          <a:xfrm>
            <a:off x="719155" y="4310386"/>
            <a:ext cx="3240000" cy="2160000"/>
          </a:xfrm>
          <a:prstGeom prst="rect">
            <a:avLst/>
          </a:prstGeom>
        </p:spPr>
      </p:sp>
      <p:sp>
        <p:nvSpPr>
          <p:cNvPr id="32" name="Espace réservé pour une image  3"/>
          <p:cNvSpPr>
            <a:spLocks noGrp="1"/>
          </p:cNvSpPr>
          <p:nvPr>
            <p:ph type="pic" idx="4294967295"/>
          </p:nvPr>
        </p:nvSpPr>
        <p:spPr>
          <a:xfrm>
            <a:off x="4744671" y="4310386"/>
            <a:ext cx="3240000" cy="2160000"/>
          </a:xfrm>
          <a:prstGeom prst="rect">
            <a:avLst/>
          </a:prstGeom>
        </p:spPr>
      </p:sp>
      <p:sp>
        <p:nvSpPr>
          <p:cNvPr id="34" name="Espace réservé pour une image  3"/>
          <p:cNvSpPr>
            <a:spLocks noGrp="1"/>
          </p:cNvSpPr>
          <p:nvPr>
            <p:ph type="pic" idx="4294967295"/>
          </p:nvPr>
        </p:nvSpPr>
        <p:spPr>
          <a:xfrm>
            <a:off x="8770187" y="4310386"/>
            <a:ext cx="3240000" cy="2160000"/>
          </a:xfrm>
          <a:prstGeom prst="rect">
            <a:avLst/>
          </a:prstGeom>
        </p:spPr>
      </p:sp>
      <p:sp>
        <p:nvSpPr>
          <p:cNvPr id="12" name="Rectangle à coins arrondis 11"/>
          <p:cNvSpPr/>
          <p:nvPr/>
        </p:nvSpPr>
        <p:spPr>
          <a:xfrm>
            <a:off x="8644762" y="182880"/>
            <a:ext cx="3253332" cy="56191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t>1 – Notre école</a:t>
            </a:r>
            <a:endParaRPr lang="fr-FR" sz="3600" dirty="0"/>
          </a:p>
        </p:txBody>
      </p:sp>
      <p:sp>
        <p:nvSpPr>
          <p:cNvPr id="4" name="Espace réservé du pied de page 3"/>
          <p:cNvSpPr>
            <a:spLocks noGrp="1"/>
          </p:cNvSpPr>
          <p:nvPr>
            <p:ph type="ftr" sz="quarter" idx="11"/>
          </p:nvPr>
        </p:nvSpPr>
        <p:spPr/>
        <p:txBody>
          <a:bodyPr/>
          <a:lstStyle/>
          <a:p>
            <a:r>
              <a:rPr lang="fr-FR" smtClean="0"/>
              <a:t>pôle maternelle 17 - février 2022</a:t>
            </a:r>
            <a:endParaRPr lang="fr-FR"/>
          </a:p>
        </p:txBody>
      </p:sp>
      <p:sp>
        <p:nvSpPr>
          <p:cNvPr id="5" name="Espace réservé du numéro de diapositive 4"/>
          <p:cNvSpPr>
            <a:spLocks noGrp="1"/>
          </p:cNvSpPr>
          <p:nvPr>
            <p:ph type="sldNum" sz="quarter" idx="12"/>
          </p:nvPr>
        </p:nvSpPr>
        <p:spPr/>
        <p:txBody>
          <a:bodyPr/>
          <a:lstStyle/>
          <a:p>
            <a:fld id="{3A1856DD-88C7-4767-9A33-36F922CC7B1C}" type="slidenum">
              <a:rPr lang="fr-FR" smtClean="0"/>
              <a:t>6</a:t>
            </a:fld>
            <a:endParaRPr lang="fr-FR"/>
          </a:p>
        </p:txBody>
      </p:sp>
    </p:spTree>
    <p:extLst>
      <p:ext uri="{BB962C8B-B14F-4D97-AF65-F5344CB8AC3E}">
        <p14:creationId xmlns:p14="http://schemas.microsoft.com/office/powerpoint/2010/main" val="31166607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pour une image  2"/>
          <p:cNvSpPr>
            <a:spLocks noGrp="1"/>
          </p:cNvSpPr>
          <p:nvPr>
            <p:ph type="pic" idx="1"/>
          </p:nvPr>
        </p:nvSpPr>
        <p:spPr>
          <a:xfrm>
            <a:off x="626723" y="1924307"/>
            <a:ext cx="3263900" cy="2160000"/>
          </a:xfrm>
          <a:prstGeom prst="rect">
            <a:avLst/>
          </a:prstGeom>
        </p:spPr>
      </p:sp>
      <p:sp>
        <p:nvSpPr>
          <p:cNvPr id="15" name="Espace réservé du texte 8"/>
          <p:cNvSpPr>
            <a:spLocks noGrp="1"/>
          </p:cNvSpPr>
          <p:nvPr>
            <p:ph type="body" sz="half" idx="4294967295"/>
          </p:nvPr>
        </p:nvSpPr>
        <p:spPr>
          <a:xfrm>
            <a:off x="627219" y="1384474"/>
            <a:ext cx="3263404" cy="360189"/>
          </a:xfrm>
          <a:prstGeom prst="rect">
            <a:avLst/>
          </a:prstGeom>
        </p:spPr>
        <p:txBody>
          <a:bodyPr>
            <a:noAutofit/>
          </a:bodyPr>
          <a:lstStyle/>
          <a:p>
            <a:r>
              <a:rPr lang="fr-FR" b="1" dirty="0" smtClean="0"/>
              <a:t>Le vestiaire</a:t>
            </a:r>
            <a:endParaRPr lang="fr-FR" b="1" dirty="0"/>
          </a:p>
        </p:txBody>
      </p:sp>
      <p:sp>
        <p:nvSpPr>
          <p:cNvPr id="16" name="Espace réservé du texte 9"/>
          <p:cNvSpPr>
            <a:spLocks noGrp="1"/>
          </p:cNvSpPr>
          <p:nvPr>
            <p:ph type="body" sz="quarter" idx="4294967295"/>
          </p:nvPr>
        </p:nvSpPr>
        <p:spPr>
          <a:xfrm>
            <a:off x="4540150" y="1384299"/>
            <a:ext cx="3263900" cy="360363"/>
          </a:xfrm>
          <a:prstGeom prst="rect">
            <a:avLst/>
          </a:prstGeom>
        </p:spPr>
        <p:txBody>
          <a:bodyPr>
            <a:noAutofit/>
          </a:bodyPr>
          <a:lstStyle/>
          <a:p>
            <a:r>
              <a:rPr lang="fr-FR" b="1" dirty="0" smtClean="0"/>
              <a:t>Les toilettes</a:t>
            </a:r>
            <a:endParaRPr lang="fr-FR" b="1" dirty="0"/>
          </a:p>
        </p:txBody>
      </p:sp>
      <p:sp>
        <p:nvSpPr>
          <p:cNvPr id="17" name="Espace réservé du texte 10"/>
          <p:cNvSpPr>
            <a:spLocks noGrp="1"/>
          </p:cNvSpPr>
          <p:nvPr>
            <p:ph type="body" sz="quarter" idx="4294967295"/>
          </p:nvPr>
        </p:nvSpPr>
        <p:spPr>
          <a:xfrm>
            <a:off x="8588375" y="1384300"/>
            <a:ext cx="3603625" cy="360363"/>
          </a:xfrm>
          <a:prstGeom prst="rect">
            <a:avLst/>
          </a:prstGeom>
        </p:spPr>
        <p:txBody>
          <a:bodyPr>
            <a:noAutofit/>
          </a:bodyPr>
          <a:lstStyle/>
          <a:p>
            <a:r>
              <a:rPr lang="fr-FR" b="1" dirty="0" smtClean="0"/>
              <a:t>Le dortoir</a:t>
            </a:r>
            <a:endParaRPr lang="fr-FR" b="1" dirty="0"/>
          </a:p>
        </p:txBody>
      </p:sp>
      <p:sp>
        <p:nvSpPr>
          <p:cNvPr id="3" name="Espace réservé pour une image  2"/>
          <p:cNvSpPr>
            <a:spLocks noGrp="1"/>
          </p:cNvSpPr>
          <p:nvPr>
            <p:ph type="pic" idx="15"/>
          </p:nvPr>
        </p:nvSpPr>
        <p:spPr>
          <a:xfrm>
            <a:off x="8400438" y="1924307"/>
            <a:ext cx="3225600" cy="2181600"/>
          </a:xfrm>
        </p:spPr>
      </p:sp>
      <p:sp>
        <p:nvSpPr>
          <p:cNvPr id="4" name="Espace réservé pour une image  3"/>
          <p:cNvSpPr>
            <a:spLocks noGrp="1"/>
          </p:cNvSpPr>
          <p:nvPr>
            <p:ph type="pic" idx="15"/>
          </p:nvPr>
        </p:nvSpPr>
        <p:spPr>
          <a:xfrm>
            <a:off x="4578450" y="1924307"/>
            <a:ext cx="3225600" cy="2181600"/>
          </a:xfrm>
        </p:spPr>
      </p:sp>
      <p:sp>
        <p:nvSpPr>
          <p:cNvPr id="5" name="Espace réservé pour une image  4"/>
          <p:cNvSpPr>
            <a:spLocks noGrp="1"/>
          </p:cNvSpPr>
          <p:nvPr>
            <p:ph type="pic" idx="15"/>
          </p:nvPr>
        </p:nvSpPr>
        <p:spPr>
          <a:xfrm>
            <a:off x="626723" y="4381729"/>
            <a:ext cx="3225600" cy="2181600"/>
          </a:xfrm>
        </p:spPr>
      </p:sp>
      <p:sp>
        <p:nvSpPr>
          <p:cNvPr id="6" name="Espace réservé pour une image  5"/>
          <p:cNvSpPr>
            <a:spLocks noGrp="1"/>
          </p:cNvSpPr>
          <p:nvPr>
            <p:ph type="pic" idx="15"/>
          </p:nvPr>
        </p:nvSpPr>
        <p:spPr>
          <a:xfrm>
            <a:off x="8400438" y="4381729"/>
            <a:ext cx="3225600" cy="2181600"/>
          </a:xfrm>
        </p:spPr>
      </p:sp>
      <p:sp>
        <p:nvSpPr>
          <p:cNvPr id="7" name="Espace réservé pour une image  6"/>
          <p:cNvSpPr>
            <a:spLocks noGrp="1"/>
          </p:cNvSpPr>
          <p:nvPr>
            <p:ph type="pic" idx="15"/>
          </p:nvPr>
        </p:nvSpPr>
        <p:spPr>
          <a:xfrm>
            <a:off x="4578450" y="4381729"/>
            <a:ext cx="3225600" cy="2181600"/>
          </a:xfrm>
        </p:spPr>
      </p:sp>
      <p:sp>
        <p:nvSpPr>
          <p:cNvPr id="12" name="Rectangle à coins arrondis 11"/>
          <p:cNvSpPr/>
          <p:nvPr/>
        </p:nvSpPr>
        <p:spPr>
          <a:xfrm>
            <a:off x="8644762" y="182880"/>
            <a:ext cx="3253332" cy="56191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t>1 – Notre école</a:t>
            </a:r>
            <a:endParaRPr lang="fr-FR" sz="3600" dirty="0"/>
          </a:p>
        </p:txBody>
      </p:sp>
      <p:sp>
        <p:nvSpPr>
          <p:cNvPr id="13" name="ZoneTexte 12"/>
          <p:cNvSpPr txBox="1"/>
          <p:nvPr/>
        </p:nvSpPr>
        <p:spPr>
          <a:xfrm>
            <a:off x="719403" y="436098"/>
            <a:ext cx="4126917" cy="769441"/>
          </a:xfrm>
          <a:prstGeom prst="rect">
            <a:avLst/>
          </a:prstGeom>
          <a:noFill/>
          <a:ln w="28575">
            <a:solidFill>
              <a:srgbClr val="FF53F3"/>
            </a:solidFill>
          </a:ln>
        </p:spPr>
        <p:txBody>
          <a:bodyPr wrap="square" rtlCol="0">
            <a:spAutoFit/>
          </a:bodyPr>
          <a:lstStyle/>
          <a:p>
            <a:r>
              <a:rPr lang="fr-FR" sz="4400" dirty="0" smtClean="0">
                <a:solidFill>
                  <a:srgbClr val="FF53F3"/>
                </a:solidFill>
              </a:rPr>
              <a:t>Photos de l’école</a:t>
            </a:r>
            <a:endParaRPr lang="fr-FR" sz="4400" dirty="0">
              <a:solidFill>
                <a:srgbClr val="FF53F3"/>
              </a:solidFill>
            </a:endParaRPr>
          </a:p>
        </p:txBody>
      </p:sp>
      <p:sp>
        <p:nvSpPr>
          <p:cNvPr id="2" name="Espace réservé du pied de page 1"/>
          <p:cNvSpPr>
            <a:spLocks noGrp="1"/>
          </p:cNvSpPr>
          <p:nvPr>
            <p:ph type="ftr" sz="quarter" idx="11"/>
          </p:nvPr>
        </p:nvSpPr>
        <p:spPr/>
        <p:txBody>
          <a:bodyPr/>
          <a:lstStyle/>
          <a:p>
            <a:r>
              <a:rPr lang="fr-FR" smtClean="0"/>
              <a:t>pôle maternelle 17 - février 2022</a:t>
            </a:r>
            <a:endParaRPr lang="fr-FR"/>
          </a:p>
        </p:txBody>
      </p:sp>
      <p:sp>
        <p:nvSpPr>
          <p:cNvPr id="8" name="Espace réservé du numéro de diapositive 7"/>
          <p:cNvSpPr>
            <a:spLocks noGrp="1"/>
          </p:cNvSpPr>
          <p:nvPr>
            <p:ph type="sldNum" sz="quarter" idx="12"/>
          </p:nvPr>
        </p:nvSpPr>
        <p:spPr/>
        <p:txBody>
          <a:bodyPr/>
          <a:lstStyle/>
          <a:p>
            <a:fld id="{3A1856DD-88C7-4767-9A33-36F922CC7B1C}" type="slidenum">
              <a:rPr lang="fr-FR" smtClean="0"/>
              <a:t>7</a:t>
            </a:fld>
            <a:endParaRPr lang="fr-FR"/>
          </a:p>
        </p:txBody>
      </p:sp>
    </p:spTree>
    <p:extLst>
      <p:ext uri="{BB962C8B-B14F-4D97-AF65-F5344CB8AC3E}">
        <p14:creationId xmlns:p14="http://schemas.microsoft.com/office/powerpoint/2010/main" val="14073936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pour une image  7"/>
          <p:cNvSpPr>
            <a:spLocks noGrp="1"/>
          </p:cNvSpPr>
          <p:nvPr>
            <p:ph type="pic" idx="4294967295"/>
          </p:nvPr>
        </p:nvSpPr>
        <p:spPr>
          <a:xfrm>
            <a:off x="719155" y="1965975"/>
            <a:ext cx="3240000" cy="2160000"/>
          </a:xfrm>
          <a:prstGeom prst="rect">
            <a:avLst/>
          </a:prstGeom>
        </p:spPr>
      </p:sp>
      <p:sp>
        <p:nvSpPr>
          <p:cNvPr id="16" name="Espace réservé du texte 9"/>
          <p:cNvSpPr>
            <a:spLocks noGrp="1"/>
          </p:cNvSpPr>
          <p:nvPr>
            <p:ph type="body" sz="quarter" idx="4294967295"/>
          </p:nvPr>
        </p:nvSpPr>
        <p:spPr>
          <a:xfrm>
            <a:off x="719155" y="1384300"/>
            <a:ext cx="3263900" cy="360363"/>
          </a:xfrm>
          <a:prstGeom prst="rect">
            <a:avLst/>
          </a:prstGeom>
        </p:spPr>
        <p:txBody>
          <a:bodyPr>
            <a:noAutofit/>
          </a:bodyPr>
          <a:lstStyle/>
          <a:p>
            <a:r>
              <a:rPr lang="fr-FR" b="1" dirty="0" smtClean="0"/>
              <a:t>La bibliothèque</a:t>
            </a:r>
            <a:endParaRPr lang="fr-FR" b="1" dirty="0"/>
          </a:p>
        </p:txBody>
      </p:sp>
      <p:sp>
        <p:nvSpPr>
          <p:cNvPr id="15" name="Espace réservé du texte 8"/>
          <p:cNvSpPr>
            <a:spLocks noGrp="1"/>
          </p:cNvSpPr>
          <p:nvPr>
            <p:ph type="body" sz="quarter" idx="4294967295"/>
          </p:nvPr>
        </p:nvSpPr>
        <p:spPr>
          <a:xfrm>
            <a:off x="4238488" y="1384300"/>
            <a:ext cx="3763963" cy="360363"/>
          </a:xfrm>
          <a:prstGeom prst="rect">
            <a:avLst/>
          </a:prstGeom>
        </p:spPr>
        <p:txBody>
          <a:bodyPr>
            <a:noAutofit/>
          </a:bodyPr>
          <a:lstStyle/>
          <a:p>
            <a:r>
              <a:rPr lang="fr-FR" b="1" dirty="0" smtClean="0"/>
              <a:t>Le restaurant scolaire</a:t>
            </a:r>
            <a:endParaRPr lang="fr-FR" b="1" dirty="0"/>
          </a:p>
        </p:txBody>
      </p:sp>
      <p:sp>
        <p:nvSpPr>
          <p:cNvPr id="22" name="Espace réservé pour une image  21"/>
          <p:cNvSpPr>
            <a:spLocks noGrp="1"/>
          </p:cNvSpPr>
          <p:nvPr>
            <p:ph type="pic" sz="quarter" idx="15"/>
          </p:nvPr>
        </p:nvSpPr>
        <p:spPr>
          <a:xfrm>
            <a:off x="4503736" y="1985746"/>
            <a:ext cx="3233465" cy="2160000"/>
          </a:xfrm>
        </p:spPr>
      </p:sp>
      <p:sp>
        <p:nvSpPr>
          <p:cNvPr id="30" name="Espace réservé pour une image  29"/>
          <p:cNvSpPr>
            <a:spLocks noGrp="1"/>
          </p:cNvSpPr>
          <p:nvPr>
            <p:ph type="pic" sz="quarter" idx="15"/>
          </p:nvPr>
        </p:nvSpPr>
        <p:spPr>
          <a:xfrm>
            <a:off x="719155" y="4347287"/>
            <a:ext cx="3240000" cy="2160000"/>
          </a:xfrm>
        </p:spPr>
      </p:sp>
      <p:sp>
        <p:nvSpPr>
          <p:cNvPr id="32" name="Espace réservé pour une image  31"/>
          <p:cNvSpPr>
            <a:spLocks noGrp="1"/>
          </p:cNvSpPr>
          <p:nvPr>
            <p:ph type="pic" sz="quarter" idx="15"/>
          </p:nvPr>
        </p:nvSpPr>
        <p:spPr>
          <a:xfrm>
            <a:off x="4500468" y="4361725"/>
            <a:ext cx="3240000" cy="2160000"/>
          </a:xfrm>
        </p:spPr>
      </p:sp>
      <p:sp>
        <p:nvSpPr>
          <p:cNvPr id="34" name="Espace réservé pour une image  33"/>
          <p:cNvSpPr>
            <a:spLocks noGrp="1"/>
          </p:cNvSpPr>
          <p:nvPr>
            <p:ph type="pic" sz="quarter" idx="15"/>
          </p:nvPr>
        </p:nvSpPr>
        <p:spPr>
          <a:xfrm>
            <a:off x="8362468" y="4347287"/>
            <a:ext cx="3240000" cy="2160000"/>
          </a:xfrm>
        </p:spPr>
      </p:sp>
      <p:sp>
        <p:nvSpPr>
          <p:cNvPr id="36" name="Espace réservé pour une image  35"/>
          <p:cNvSpPr>
            <a:spLocks noGrp="1"/>
          </p:cNvSpPr>
          <p:nvPr>
            <p:ph type="pic" sz="quarter" idx="15"/>
          </p:nvPr>
        </p:nvSpPr>
        <p:spPr>
          <a:xfrm>
            <a:off x="8362468" y="1985746"/>
            <a:ext cx="3240000" cy="2160000"/>
          </a:xfrm>
        </p:spPr>
      </p:sp>
      <p:sp>
        <p:nvSpPr>
          <p:cNvPr id="12" name="Espace réservé du texte 8"/>
          <p:cNvSpPr txBox="1">
            <a:spLocks/>
          </p:cNvSpPr>
          <p:nvPr/>
        </p:nvSpPr>
        <p:spPr>
          <a:xfrm>
            <a:off x="8362468" y="1384299"/>
            <a:ext cx="3763963" cy="3603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smtClean="0"/>
              <a:t>L’école dehors</a:t>
            </a:r>
            <a:endParaRPr lang="fr-FR" b="1" dirty="0"/>
          </a:p>
        </p:txBody>
      </p:sp>
      <p:sp>
        <p:nvSpPr>
          <p:cNvPr id="13" name="Rectangle à coins arrondis 12"/>
          <p:cNvSpPr/>
          <p:nvPr/>
        </p:nvSpPr>
        <p:spPr>
          <a:xfrm>
            <a:off x="8644762" y="182880"/>
            <a:ext cx="3253332" cy="56191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t>1 – Notre école</a:t>
            </a:r>
            <a:endParaRPr lang="fr-FR" sz="3600" dirty="0"/>
          </a:p>
        </p:txBody>
      </p:sp>
      <p:sp>
        <p:nvSpPr>
          <p:cNvPr id="17" name="ZoneTexte 16"/>
          <p:cNvSpPr txBox="1"/>
          <p:nvPr/>
        </p:nvSpPr>
        <p:spPr>
          <a:xfrm>
            <a:off x="719403" y="436098"/>
            <a:ext cx="4126917" cy="769441"/>
          </a:xfrm>
          <a:prstGeom prst="rect">
            <a:avLst/>
          </a:prstGeom>
          <a:noFill/>
          <a:ln w="28575">
            <a:solidFill>
              <a:srgbClr val="FF53F3"/>
            </a:solidFill>
          </a:ln>
        </p:spPr>
        <p:txBody>
          <a:bodyPr wrap="square" rtlCol="0">
            <a:spAutoFit/>
          </a:bodyPr>
          <a:lstStyle/>
          <a:p>
            <a:r>
              <a:rPr lang="fr-FR" sz="4400" dirty="0" smtClean="0">
                <a:solidFill>
                  <a:srgbClr val="FF53F3"/>
                </a:solidFill>
              </a:rPr>
              <a:t>Photos de l’école</a:t>
            </a:r>
            <a:endParaRPr lang="fr-FR" sz="4400" dirty="0">
              <a:solidFill>
                <a:srgbClr val="FF53F3"/>
              </a:solidFill>
            </a:endParaRPr>
          </a:p>
        </p:txBody>
      </p:sp>
      <p:sp>
        <p:nvSpPr>
          <p:cNvPr id="2" name="Espace réservé du pied de page 1"/>
          <p:cNvSpPr>
            <a:spLocks noGrp="1"/>
          </p:cNvSpPr>
          <p:nvPr>
            <p:ph type="ftr" sz="quarter" idx="11"/>
          </p:nvPr>
        </p:nvSpPr>
        <p:spPr/>
        <p:txBody>
          <a:bodyPr/>
          <a:lstStyle/>
          <a:p>
            <a:r>
              <a:rPr lang="fr-FR" smtClean="0"/>
              <a:t>pôle maternelle 17 - février 2022</a:t>
            </a:r>
            <a:endParaRPr lang="fr-FR"/>
          </a:p>
        </p:txBody>
      </p:sp>
      <p:sp>
        <p:nvSpPr>
          <p:cNvPr id="3" name="Espace réservé du numéro de diapositive 2"/>
          <p:cNvSpPr>
            <a:spLocks noGrp="1"/>
          </p:cNvSpPr>
          <p:nvPr>
            <p:ph type="sldNum" sz="quarter" idx="12"/>
          </p:nvPr>
        </p:nvSpPr>
        <p:spPr/>
        <p:txBody>
          <a:bodyPr/>
          <a:lstStyle/>
          <a:p>
            <a:fld id="{3A1856DD-88C7-4767-9A33-36F922CC7B1C}" type="slidenum">
              <a:rPr lang="fr-FR" smtClean="0"/>
              <a:t>8</a:t>
            </a:fld>
            <a:endParaRPr lang="fr-FR"/>
          </a:p>
        </p:txBody>
      </p:sp>
    </p:spTree>
    <p:extLst>
      <p:ext uri="{BB962C8B-B14F-4D97-AF65-F5344CB8AC3E}">
        <p14:creationId xmlns:p14="http://schemas.microsoft.com/office/powerpoint/2010/main" val="38130203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70708" y="127481"/>
            <a:ext cx="5355772" cy="769441"/>
          </a:xfrm>
          <a:prstGeom prst="rect">
            <a:avLst/>
          </a:prstGeom>
          <a:noFill/>
          <a:ln w="28575">
            <a:solidFill>
              <a:srgbClr val="FF53F3"/>
            </a:solidFill>
          </a:ln>
        </p:spPr>
        <p:txBody>
          <a:bodyPr wrap="square" rtlCol="0">
            <a:spAutoFit/>
          </a:bodyPr>
          <a:lstStyle/>
          <a:p>
            <a:r>
              <a:rPr lang="fr-FR" sz="4400" dirty="0" smtClean="0">
                <a:solidFill>
                  <a:srgbClr val="FF53F3"/>
                </a:solidFill>
              </a:rPr>
              <a:t>Les horaires de l’école</a:t>
            </a:r>
            <a:endParaRPr lang="fr-FR" sz="4400" dirty="0">
              <a:solidFill>
                <a:srgbClr val="FF53F3"/>
              </a:solidFill>
            </a:endParaRPr>
          </a:p>
        </p:txBody>
      </p:sp>
      <p:sp>
        <p:nvSpPr>
          <p:cNvPr id="4" name="ZoneTexte 3"/>
          <p:cNvSpPr txBox="1"/>
          <p:nvPr/>
        </p:nvSpPr>
        <p:spPr>
          <a:xfrm>
            <a:off x="770708" y="896922"/>
            <a:ext cx="8307978" cy="830997"/>
          </a:xfrm>
          <a:prstGeom prst="rect">
            <a:avLst/>
          </a:prstGeom>
          <a:noFill/>
        </p:spPr>
        <p:txBody>
          <a:bodyPr wrap="square" rtlCol="0">
            <a:spAutoFit/>
          </a:bodyPr>
          <a:lstStyle/>
          <a:p>
            <a:pPr marL="285750" indent="-285750">
              <a:buFont typeface="Wingdings" panose="05000000000000000000" pitchFamily="2" charset="2"/>
              <a:buChar char="q"/>
            </a:pPr>
            <a:r>
              <a:rPr lang="fr-FR" sz="2400" dirty="0" smtClean="0"/>
              <a:t> </a:t>
            </a:r>
            <a:r>
              <a:rPr lang="fr-FR" sz="2000" dirty="0" smtClean="0"/>
              <a:t>Fréquentation régulière tous les jours souhaitée,</a:t>
            </a:r>
            <a:endParaRPr lang="fr-FR" sz="1000" dirty="0" smtClean="0"/>
          </a:p>
          <a:p>
            <a:pPr marL="285750" indent="-285750">
              <a:buFont typeface="Wingdings" panose="05000000000000000000" pitchFamily="2" charset="2"/>
              <a:buChar char="q"/>
            </a:pPr>
            <a:r>
              <a:rPr lang="fr-FR" sz="2400" dirty="0" smtClean="0"/>
              <a:t> </a:t>
            </a:r>
            <a:r>
              <a:rPr lang="fr-FR" sz="2000" dirty="0" smtClean="0"/>
              <a:t>Respect des horaires</a:t>
            </a:r>
            <a:endParaRPr lang="fr-FR" sz="2000" dirty="0"/>
          </a:p>
        </p:txBody>
      </p:sp>
      <p:graphicFrame>
        <p:nvGraphicFramePr>
          <p:cNvPr id="6" name="Espace réservé du tableau 7"/>
          <p:cNvGraphicFramePr>
            <a:graphicFrameLocks/>
          </p:cNvGraphicFramePr>
          <p:nvPr>
            <p:extLst>
              <p:ext uri="{D42A27DB-BD31-4B8C-83A1-F6EECF244321}">
                <p14:modId xmlns:p14="http://schemas.microsoft.com/office/powerpoint/2010/main" val="1902730811"/>
              </p:ext>
            </p:extLst>
          </p:nvPr>
        </p:nvGraphicFramePr>
        <p:xfrm>
          <a:off x="581297" y="1737360"/>
          <a:ext cx="11090365" cy="5120640"/>
        </p:xfrm>
        <a:graphic>
          <a:graphicData uri="http://schemas.openxmlformats.org/drawingml/2006/table">
            <a:tbl>
              <a:tblPr firstRow="1" bandRow="1">
                <a:tableStyleId>{5C22544A-7EE6-4342-B048-85BDC9FD1C3A}</a:tableStyleId>
              </a:tblPr>
              <a:tblGrid>
                <a:gridCol w="1425165">
                  <a:extLst>
                    <a:ext uri="{9D8B030D-6E8A-4147-A177-3AD203B41FA5}">
                      <a16:colId xmlns:a16="http://schemas.microsoft.com/office/drawing/2014/main" val="20000"/>
                    </a:ext>
                  </a:extLst>
                </a:gridCol>
                <a:gridCol w="1567680">
                  <a:extLst>
                    <a:ext uri="{9D8B030D-6E8A-4147-A177-3AD203B41FA5}">
                      <a16:colId xmlns:a16="http://schemas.microsoft.com/office/drawing/2014/main" val="1365062913"/>
                    </a:ext>
                  </a:extLst>
                </a:gridCol>
                <a:gridCol w="1619504">
                  <a:extLst>
                    <a:ext uri="{9D8B030D-6E8A-4147-A177-3AD203B41FA5}">
                      <a16:colId xmlns:a16="http://schemas.microsoft.com/office/drawing/2014/main" val="20001"/>
                    </a:ext>
                  </a:extLst>
                </a:gridCol>
                <a:gridCol w="1619504">
                  <a:extLst>
                    <a:ext uri="{9D8B030D-6E8A-4147-A177-3AD203B41FA5}">
                      <a16:colId xmlns:a16="http://schemas.microsoft.com/office/drawing/2014/main" val="20002"/>
                    </a:ext>
                  </a:extLst>
                </a:gridCol>
                <a:gridCol w="1619504">
                  <a:extLst>
                    <a:ext uri="{9D8B030D-6E8A-4147-A177-3AD203B41FA5}">
                      <a16:colId xmlns:a16="http://schemas.microsoft.com/office/drawing/2014/main" val="20003"/>
                    </a:ext>
                  </a:extLst>
                </a:gridCol>
                <a:gridCol w="1619504">
                  <a:extLst>
                    <a:ext uri="{9D8B030D-6E8A-4147-A177-3AD203B41FA5}">
                      <a16:colId xmlns:a16="http://schemas.microsoft.com/office/drawing/2014/main" val="20004"/>
                    </a:ext>
                  </a:extLst>
                </a:gridCol>
                <a:gridCol w="1619504">
                  <a:extLst>
                    <a:ext uri="{9D8B030D-6E8A-4147-A177-3AD203B41FA5}">
                      <a16:colId xmlns:a16="http://schemas.microsoft.com/office/drawing/2014/main" val="20005"/>
                    </a:ext>
                  </a:extLst>
                </a:gridCol>
              </a:tblGrid>
              <a:tr h="347579">
                <a:tc gridSpan="2">
                  <a:txBody>
                    <a:bodyPr/>
                    <a:lstStyle/>
                    <a:p>
                      <a:pPr algn="ctr"/>
                      <a:r>
                        <a:rPr lang="fr-FR" b="0" dirty="0" smtClean="0">
                          <a:solidFill>
                            <a:schemeClr val="tx1"/>
                          </a:solidFill>
                        </a:rPr>
                        <a:t> </a:t>
                      </a:r>
                      <a:r>
                        <a:rPr lang="fr-FR" b="1" dirty="0" smtClean="0">
                          <a:solidFill>
                            <a:srgbClr val="FFC000"/>
                          </a:solidFill>
                        </a:rPr>
                        <a:t>Temps éducation nationale </a:t>
                      </a:r>
                      <a:endParaRPr lang="fr-FR" b="0" dirty="0" smtClean="0">
                        <a:solidFill>
                          <a:schemeClr val="tx1"/>
                        </a:solidFill>
                      </a:endParaRPr>
                    </a:p>
                    <a:p>
                      <a:pPr algn="ctr"/>
                      <a:r>
                        <a:rPr lang="fr-FR" b="1" dirty="0" smtClean="0">
                          <a:solidFill>
                            <a:srgbClr val="66CCFF"/>
                          </a:solidFill>
                        </a:rPr>
                        <a:t>Temps municipalité </a:t>
                      </a:r>
                      <a:endParaRPr lang="fr-FR"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ctr"/>
                      <a:r>
                        <a:rPr lang="fr-FR" dirty="0" smtClean="0">
                          <a:solidFill>
                            <a:schemeClr val="tx1"/>
                          </a:solidFill>
                        </a:rPr>
                        <a:t>lundi</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dirty="0" smtClean="0">
                          <a:solidFill>
                            <a:schemeClr val="tx1"/>
                          </a:solidFill>
                        </a:rPr>
                        <a:t>mardi</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dirty="0" smtClean="0">
                          <a:solidFill>
                            <a:schemeClr val="tx1"/>
                          </a:solidFill>
                        </a:rPr>
                        <a:t>mercredi</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dirty="0" smtClean="0">
                          <a:solidFill>
                            <a:schemeClr val="tx1"/>
                          </a:solidFill>
                        </a:rPr>
                        <a:t>jeudi</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dirty="0" smtClean="0">
                          <a:solidFill>
                            <a:schemeClr val="tx1"/>
                          </a:solidFill>
                        </a:rPr>
                        <a:t>vendredi</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7579">
                <a:tc gridSpan="2">
                  <a:txBody>
                    <a:bodyPr/>
                    <a:lstStyle/>
                    <a:p>
                      <a:pPr algn="l"/>
                      <a:r>
                        <a:rPr lang="fr-FR" b="1" dirty="0" smtClean="0"/>
                        <a:t>Périscolaire</a:t>
                      </a:r>
                      <a:endParaRPr lang="fr-FR"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hMerge="1">
                  <a:txBody>
                    <a:bodyPr/>
                    <a:lstStyle/>
                    <a:p>
                      <a:endParaRPr lang="fr-FR"/>
                    </a:p>
                  </a:txBody>
                  <a:tcPr/>
                </a:tc>
                <a:tc>
                  <a:txBody>
                    <a:bodyPr/>
                    <a:lstStyle/>
                    <a:p>
                      <a:pPr algn="ct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2739118820"/>
                  </a:ext>
                </a:extLst>
              </a:tr>
              <a:tr h="347579">
                <a:tc rowSpan="2">
                  <a:txBody>
                    <a:bodyPr/>
                    <a:lstStyle/>
                    <a:p>
                      <a:r>
                        <a:rPr lang="fr-FR" sz="1800" b="1" dirty="0" smtClean="0"/>
                        <a:t>Entrée matin</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fr-FR" sz="1800" b="1" dirty="0" smtClean="0"/>
                        <a:t>Accueil</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347579">
                <a:tc vMerge="1">
                  <a:txBody>
                    <a:bodyPr/>
                    <a:lstStyle/>
                    <a:p>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fr-FR" sz="1800" b="1" dirty="0" smtClean="0"/>
                        <a:t>Enseignement</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773944148"/>
                  </a:ext>
                </a:extLst>
              </a:tr>
              <a:tr h="347579">
                <a:tc gridSpan="2">
                  <a:txBody>
                    <a:bodyPr/>
                    <a:lstStyle/>
                    <a:p>
                      <a:r>
                        <a:rPr lang="fr-FR" sz="1800" b="1" dirty="0" smtClean="0"/>
                        <a:t>Sortie</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fr-FR"/>
                    </a:p>
                  </a:txBody>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86894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t>Restauration scolaire </a:t>
                      </a:r>
                    </a:p>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t>et ou </a:t>
                      </a:r>
                    </a:p>
                    <a:p>
                      <a:pPr algn="ctr"/>
                      <a:r>
                        <a:rPr lang="fr-FR" sz="1800" b="1" dirty="0" smtClean="0"/>
                        <a:t>pause méridienne</a:t>
                      </a:r>
                      <a:endParaRPr lang="fr-FR"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hMerge="1">
                  <a:txBody>
                    <a:bodyPr/>
                    <a:lstStyle/>
                    <a:p>
                      <a:endParaRPr lang="fr-FR"/>
                    </a:p>
                  </a:txBody>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3827969907"/>
                  </a:ext>
                </a:extLst>
              </a:tr>
              <a:tr h="347579">
                <a:tc rowSpan="2">
                  <a:txBody>
                    <a:bodyPr/>
                    <a:lstStyle/>
                    <a:p>
                      <a:r>
                        <a:rPr lang="fr-FR" sz="1800" b="1" dirty="0" smtClean="0"/>
                        <a:t>Entrée après-midi</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fr-FR" sz="1800" b="1" dirty="0" smtClean="0"/>
                        <a:t>Accueil</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347579">
                <a:tc vMerge="1">
                  <a:txBody>
                    <a:bodyPr/>
                    <a:lstStyle/>
                    <a:p>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fr-FR" sz="1800" b="1" dirty="0" smtClean="0"/>
                        <a:t>Enseignement</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019970135"/>
                  </a:ext>
                </a:extLst>
              </a:tr>
              <a:tr h="347579">
                <a:tc gridSpan="2">
                  <a:txBody>
                    <a:bodyPr/>
                    <a:lstStyle/>
                    <a:p>
                      <a:r>
                        <a:rPr lang="fr-FR" sz="1800" b="1" dirty="0" smtClean="0"/>
                        <a:t>Sortie</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fr-FR"/>
                    </a:p>
                  </a:txBody>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608263">
                <a:tc gridSpan="2">
                  <a:txBody>
                    <a:bodyPr/>
                    <a:lstStyle/>
                    <a:p>
                      <a:r>
                        <a:rPr lang="fr-FR" sz="1800" b="1" dirty="0" smtClean="0"/>
                        <a:t>Nouvelles Activités Périscolaire</a:t>
                      </a:r>
                      <a:endParaRPr lang="fr-FR"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hMerge="1">
                  <a:txBody>
                    <a:bodyPr/>
                    <a:lstStyle/>
                    <a:p>
                      <a:endParaRPr lang="fr-FR"/>
                    </a:p>
                  </a:txBody>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3662137958"/>
                  </a:ext>
                </a:extLst>
              </a:tr>
              <a:tr h="347579">
                <a:tc gridSpan="2">
                  <a:txBody>
                    <a:bodyPr/>
                    <a:lstStyle/>
                    <a:p>
                      <a:r>
                        <a:rPr lang="fr-FR" sz="1800" b="1" dirty="0" smtClean="0"/>
                        <a:t>Périscolaire</a:t>
                      </a:r>
                      <a:endParaRPr lang="fr-FR"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hMerge="1">
                  <a:txBody>
                    <a:bodyPr/>
                    <a:lstStyle/>
                    <a:p>
                      <a:endParaRPr lang="fr-FR"/>
                    </a:p>
                  </a:txBody>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999028210"/>
                  </a:ext>
                </a:extLst>
              </a:tr>
            </a:tbl>
          </a:graphicData>
        </a:graphic>
      </p:graphicFrame>
      <p:sp>
        <p:nvSpPr>
          <p:cNvPr id="5" name="Rectangle à coins arrondis 4"/>
          <p:cNvSpPr/>
          <p:nvPr/>
        </p:nvSpPr>
        <p:spPr>
          <a:xfrm>
            <a:off x="8644762" y="182880"/>
            <a:ext cx="3253332" cy="56191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t>1 – Notre école</a:t>
            </a:r>
            <a:endParaRPr lang="fr-FR" sz="3600" dirty="0"/>
          </a:p>
        </p:txBody>
      </p:sp>
      <p:sp>
        <p:nvSpPr>
          <p:cNvPr id="3" name="Espace réservé du pied de page 2"/>
          <p:cNvSpPr>
            <a:spLocks noGrp="1"/>
          </p:cNvSpPr>
          <p:nvPr>
            <p:ph type="ftr" sz="quarter" idx="11"/>
          </p:nvPr>
        </p:nvSpPr>
        <p:spPr/>
        <p:txBody>
          <a:bodyPr/>
          <a:lstStyle/>
          <a:p>
            <a:r>
              <a:rPr lang="fr-FR" smtClean="0"/>
              <a:t>pôle maternelle 17 - février 2022</a:t>
            </a:r>
            <a:endParaRPr lang="fr-FR"/>
          </a:p>
        </p:txBody>
      </p:sp>
      <p:sp>
        <p:nvSpPr>
          <p:cNvPr id="7" name="Espace réservé du numéro de diapositive 6"/>
          <p:cNvSpPr>
            <a:spLocks noGrp="1"/>
          </p:cNvSpPr>
          <p:nvPr>
            <p:ph type="sldNum" sz="quarter" idx="12"/>
          </p:nvPr>
        </p:nvSpPr>
        <p:spPr/>
        <p:txBody>
          <a:bodyPr/>
          <a:lstStyle/>
          <a:p>
            <a:fld id="{3A1856DD-88C7-4767-9A33-36F922CC7B1C}" type="slidenum">
              <a:rPr lang="fr-FR" smtClean="0"/>
              <a:t>9</a:t>
            </a:fld>
            <a:endParaRPr lang="fr-FR"/>
          </a:p>
        </p:txBody>
      </p:sp>
    </p:spTree>
    <p:extLst>
      <p:ext uri="{BB962C8B-B14F-4D97-AF65-F5344CB8AC3E}">
        <p14:creationId xmlns:p14="http://schemas.microsoft.com/office/powerpoint/2010/main" val="137820202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6164</TotalTime>
  <Words>4437</Words>
  <Application>Microsoft Office PowerPoint</Application>
  <PresentationFormat>Grand écran</PresentationFormat>
  <Paragraphs>520</Paragraphs>
  <Slides>41</Slides>
  <Notes>41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41</vt:i4>
      </vt:variant>
    </vt:vector>
  </HeadingPairs>
  <TitlesOfParts>
    <vt:vector size="47" baseType="lpstr">
      <vt:lpstr>Arial</vt:lpstr>
      <vt:lpstr>Calibri</vt:lpstr>
      <vt:lpstr>Times New Roman</vt:lpstr>
      <vt:lpstr>Wingdings</vt:lpstr>
      <vt:lpstr>Wingdings 3</vt:lpstr>
      <vt:lpstr>Thème Office</vt:lpstr>
      <vt:lpstr>Bienvenue à l’école …(nom de l’école)…….</vt:lpstr>
      <vt:lpstr>   Votre enfant va rentrer à l'école maternelle.  L'équipe éducative lui souhaite la bienvenue, ainsi qu'à sa famille.  C'est une étape importante de sa vie, qui va s'accompagner de changements. Afin que cette transition s'effectue dans de bonnes conditions, nous avons regroupé dans ce livret les renseignements et les recommandations qui nous paraissent importants et ont pour seul but le bien-être des enfants.  Nous vous invitons à lire attentivement ces pages d'informations. Et bien sûr, toute l'équipe, reste à votre disposition pour répondre  à vos questions. A toutes et à tous nous souhaitons une bonne rentrée scolaire.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langage oral</vt:lpstr>
      <vt:lpstr>Le langage écrit </vt:lpstr>
      <vt:lpstr>Apprendre ensemble et vivre ensemble :       un enjeu essentiel</vt:lpstr>
      <vt:lpstr>Les outils pour structurer sa pensée (Premiers pas vers les Mathématiques)</vt:lpstr>
      <vt:lpstr>Explorer le monde (Premiers pas vers les sciences)</vt:lpstr>
      <vt:lpstr>Agir, s’exprimer, comprendre à travers les activités physiques quotidiennement</vt:lpstr>
      <vt:lpstr>Agir, s’exprimer, comprendre à travers les activités artistiques</vt:lpstr>
      <vt:lpstr>Le suivi et l’évaluation des apprentissages.  Pourquoi évaluer ?</vt:lpstr>
      <vt:lpstr>Présentation PowerPoint</vt:lpstr>
      <vt:lpstr>Présentation PowerPoint</vt:lpstr>
      <vt:lpstr>Les vêtements</vt:lpstr>
      <vt:lpstr>Le règlement de l’école</vt:lpstr>
      <vt:lpstr>Pendant les vacances, vous pouvez :</vt:lpstr>
      <vt:lpstr>Les premiers jours…                                                 … à la maison</vt:lpstr>
      <vt:lpstr>Les premiers jours…                                                     … à l’école</vt:lpstr>
      <vt:lpstr>Pourquoi aller à l’école?</vt:lpstr>
      <vt:lpstr>Présentation PowerPoint</vt:lpstr>
      <vt:lpstr>Présentation PowerPoint</vt:lpstr>
      <vt:lpstr>Présentation PowerPoint</vt:lpstr>
      <vt:lpstr>Présentation PowerPoint</vt:lpstr>
    </vt:vector>
  </TitlesOfParts>
  <Manager/>
  <Company>Académie de Dijon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Rectorat de Dijon</dc:creator>
  <cp:keywords/>
  <dc:description/>
  <cp:lastModifiedBy>mpauly</cp:lastModifiedBy>
  <cp:revision>156</cp:revision>
  <dcterms:created xsi:type="dcterms:W3CDTF">2020-06-05T12:23:24Z</dcterms:created>
  <dcterms:modified xsi:type="dcterms:W3CDTF">2022-03-18T09:22:33Z</dcterms:modified>
  <cp:category/>
</cp:coreProperties>
</file>