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56" r:id="rId2"/>
    <p:sldId id="262" r:id="rId3"/>
    <p:sldId id="263" r:id="rId4"/>
    <p:sldId id="264" r:id="rId5"/>
    <p:sldId id="265" r:id="rId6"/>
    <p:sldId id="266" r:id="rId7"/>
    <p:sldId id="267" r:id="rId8"/>
    <p:sldId id="281" r:id="rId9"/>
    <p:sldId id="280" r:id="rId10"/>
    <p:sldId id="282" r:id="rId11"/>
    <p:sldId id="283" r:id="rId12"/>
    <p:sldId id="286" r:id="rId13"/>
    <p:sldId id="287" r:id="rId14"/>
    <p:sldId id="285" r:id="rId15"/>
    <p:sldId id="284" r:id="rId16"/>
    <p:sldId id="275" r:id="rId17"/>
    <p:sldId id="278" r:id="rId18"/>
    <p:sldId id="276" r:id="rId19"/>
    <p:sldId id="277" r:id="rId20"/>
    <p:sldId id="260" r:id="rId21"/>
    <p:sldId id="268" r:id="rId22"/>
    <p:sldId id="273" r:id="rId23"/>
    <p:sldId id="269" r:id="rId24"/>
    <p:sldId id="271" r:id="rId25"/>
    <p:sldId id="270" r:id="rId26"/>
    <p:sldId id="261" r:id="rId27"/>
    <p:sldId id="279" r:id="rId28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3BD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660"/>
  </p:normalViewPr>
  <p:slideViewPr>
    <p:cSldViewPr snapToGrid="0">
      <p:cViewPr varScale="1">
        <p:scale>
          <a:sx n="69" d="100"/>
          <a:sy n="69" d="100"/>
        </p:scale>
        <p:origin x="78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51.emf"/><Relationship Id="rId1" Type="http://schemas.openxmlformats.org/officeDocument/2006/relationships/image" Target="../media/image50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1523E9-6779-4AD5-8F20-AA933B6FF6CD}" type="datetimeFigureOut">
              <a:rPr lang="fr-FR" smtClean="0"/>
              <a:t>25/06/2024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BBCB4E-D630-46FD-918F-3AF4BC7121C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42220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 smtClean="0"/>
              <a:t>1 proviseur qui gère 16 établissements dont 1 classe à l’hôpital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 smtClean="0"/>
              <a:t>3 niveaux d’enseignement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BBCB4E-D630-46FD-918F-3AF4BC7121C7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981727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 smtClean="0"/>
              <a:t>Pas de certification spéciale pour le responsable de chaque école</a:t>
            </a:r>
            <a:r>
              <a:rPr lang="fr-FR" baseline="0" dirty="0" smtClean="0"/>
              <a:t> ; choisi par un proviseur (expérience, entretien, pas de formation spécifique : un peu + de 600 euros / an)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baseline="0" dirty="0" smtClean="0"/>
              <a:t>Responsable : </a:t>
            </a:r>
            <a:r>
              <a:rPr lang="fr-FR" baseline="0" dirty="0" err="1" smtClean="0"/>
              <a:t>pb</a:t>
            </a:r>
            <a:r>
              <a:rPr lang="fr-FR" baseline="0" dirty="0" smtClean="0"/>
              <a:t> sécurité des élèves, papiers, infos à diffuser = relais entre proviseur et enseignants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BBCB4E-D630-46FD-918F-3AF4BC7121C7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299431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E77A01-3805-4A58-8E9E-E0C64ECCE612}" type="datetimeFigureOut">
              <a:rPr lang="fr-FR" smtClean="0"/>
              <a:t>25/06/2024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698EA-F942-40B9-B757-3AAB81B7DED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659768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E77A01-3805-4A58-8E9E-E0C64ECCE612}" type="datetimeFigureOut">
              <a:rPr lang="fr-FR" smtClean="0"/>
              <a:t>25/06/2024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698EA-F942-40B9-B757-3AAB81B7DED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778917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E77A01-3805-4A58-8E9E-E0C64ECCE612}" type="datetimeFigureOut">
              <a:rPr lang="fr-FR" smtClean="0"/>
              <a:t>25/06/2024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698EA-F942-40B9-B757-3AAB81B7DED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451907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536527" y="6311619"/>
            <a:ext cx="525426" cy="365803"/>
          </a:xfrm>
          <a:prstGeom prst="rect">
            <a:avLst/>
          </a:prstGeom>
        </p:spPr>
      </p:pic>
      <p:sp>
        <p:nvSpPr>
          <p:cNvPr id="17" name="bg object 17"/>
          <p:cNvSpPr/>
          <p:nvPr/>
        </p:nvSpPr>
        <p:spPr>
          <a:xfrm>
            <a:off x="186267" y="50800"/>
            <a:ext cx="11920220" cy="6680200"/>
          </a:xfrm>
          <a:custGeom>
            <a:avLst/>
            <a:gdLst/>
            <a:ahLst/>
            <a:cxnLst/>
            <a:rect l="l" t="t" r="r" b="b"/>
            <a:pathLst>
              <a:path w="11920220" h="6680200">
                <a:moveTo>
                  <a:pt x="0" y="6671732"/>
                </a:moveTo>
                <a:lnTo>
                  <a:pt x="11920009" y="6671732"/>
                </a:lnTo>
              </a:path>
              <a:path w="11920220" h="6680200">
                <a:moveTo>
                  <a:pt x="11895664" y="6680199"/>
                </a:moveTo>
                <a:lnTo>
                  <a:pt x="11895664" y="0"/>
                </a:lnTo>
              </a:path>
            </a:pathLst>
          </a:custGeom>
          <a:ln w="19049">
            <a:solidFill>
              <a:srgbClr val="4472C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186266" y="50800"/>
            <a:ext cx="11923395" cy="6722745"/>
          </a:xfrm>
          <a:custGeom>
            <a:avLst/>
            <a:gdLst/>
            <a:ahLst/>
            <a:cxnLst/>
            <a:rect l="l" t="t" r="r" b="b"/>
            <a:pathLst>
              <a:path w="11923395" h="6722745">
                <a:moveTo>
                  <a:pt x="0" y="6697132"/>
                </a:moveTo>
                <a:lnTo>
                  <a:pt x="11923183" y="6697132"/>
                </a:lnTo>
              </a:path>
              <a:path w="11923395" h="6722745">
                <a:moveTo>
                  <a:pt x="11920008" y="6722532"/>
                </a:moveTo>
                <a:lnTo>
                  <a:pt x="11920008" y="0"/>
                </a:lnTo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g object 19"/>
          <p:cNvSpPr/>
          <p:nvPr/>
        </p:nvSpPr>
        <p:spPr>
          <a:xfrm>
            <a:off x="186266" y="50801"/>
            <a:ext cx="11951970" cy="6732270"/>
          </a:xfrm>
          <a:custGeom>
            <a:avLst/>
            <a:gdLst/>
            <a:ahLst/>
            <a:cxnLst/>
            <a:rect l="l" t="t" r="r" b="b"/>
            <a:pathLst>
              <a:path w="11951970" h="6732270">
                <a:moveTo>
                  <a:pt x="0" y="6722531"/>
                </a:moveTo>
                <a:lnTo>
                  <a:pt x="11951758" y="6722531"/>
                </a:lnTo>
              </a:path>
              <a:path w="11951970" h="6732270">
                <a:moveTo>
                  <a:pt x="11945410" y="6732062"/>
                </a:moveTo>
                <a:lnTo>
                  <a:pt x="11945410" y="0"/>
                </a:lnTo>
              </a:path>
            </a:pathLst>
          </a:custGeom>
          <a:ln w="19049">
            <a:solidFill>
              <a:srgbClr val="00206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0" name="bg object 2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986057" y="6284027"/>
            <a:ext cx="2477192" cy="413260"/>
          </a:xfrm>
          <a:prstGeom prst="rect">
            <a:avLst/>
          </a:prstGeom>
        </p:spPr>
      </p:pic>
      <p:pic>
        <p:nvPicPr>
          <p:cNvPr id="21" name="bg object 21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961118" y="6275714"/>
            <a:ext cx="2477192" cy="413260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100" b="1" i="1">
                <a:solidFill>
                  <a:srgbClr val="1A2959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6/25/2024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361969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E77A01-3805-4A58-8E9E-E0C64ECCE612}" type="datetimeFigureOut">
              <a:rPr lang="fr-FR" smtClean="0"/>
              <a:t>25/06/2024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698EA-F942-40B9-B757-3AAB81B7DED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817178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E77A01-3805-4A58-8E9E-E0C64ECCE612}" type="datetimeFigureOut">
              <a:rPr lang="fr-FR" smtClean="0"/>
              <a:t>25/06/2024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698EA-F942-40B9-B757-3AAB81B7DED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016975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E77A01-3805-4A58-8E9E-E0C64ECCE612}" type="datetimeFigureOut">
              <a:rPr lang="fr-FR" smtClean="0"/>
              <a:t>25/06/2024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698EA-F942-40B9-B757-3AAB81B7DED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739259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E77A01-3805-4A58-8E9E-E0C64ECCE612}" type="datetimeFigureOut">
              <a:rPr lang="fr-FR" smtClean="0"/>
              <a:t>25/06/2024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698EA-F942-40B9-B757-3AAB81B7DED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58580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E77A01-3805-4A58-8E9E-E0C64ECCE612}" type="datetimeFigureOut">
              <a:rPr lang="fr-FR" smtClean="0"/>
              <a:t>25/06/2024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698EA-F942-40B9-B757-3AAB81B7DED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48719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E77A01-3805-4A58-8E9E-E0C64ECCE612}" type="datetimeFigureOut">
              <a:rPr lang="fr-FR" smtClean="0"/>
              <a:t>25/06/2024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698EA-F942-40B9-B757-3AAB81B7DED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618797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E77A01-3805-4A58-8E9E-E0C64ECCE612}" type="datetimeFigureOut">
              <a:rPr lang="fr-FR" smtClean="0"/>
              <a:t>25/06/2024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698EA-F942-40B9-B757-3AAB81B7DED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062344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E77A01-3805-4A58-8E9E-E0C64ECCE612}" type="datetimeFigureOut">
              <a:rPr lang="fr-FR" smtClean="0"/>
              <a:t>25/06/2024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698EA-F942-40B9-B757-3AAB81B7DED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77676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E77A01-3805-4A58-8E9E-E0C64ECCE612}" type="datetimeFigureOut">
              <a:rPr lang="fr-FR" smtClean="0"/>
              <a:t>25/06/2024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C698EA-F942-40B9-B757-3AAB81B7DED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01048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hyperlink" Target="https://www.engheben.it/prof/materiali/invalsi/seconda_elementare_italiano.htm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oleObject" Target="../embeddings/oleObject1.bin"/><Relationship Id="rId7" Type="http://schemas.openxmlformats.org/officeDocument/2006/relationships/image" Target="../media/image52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1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50.emf"/><Relationship Id="rId9" Type="http://schemas.openxmlformats.org/officeDocument/2006/relationships/image" Target="../media/image54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5" Type="http://schemas.openxmlformats.org/officeDocument/2006/relationships/image" Target="../media/image2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Relationship Id="rId1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 smtClean="0"/>
              <a:t>L’organisation du système scolaire italien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786218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934492" y="1027906"/>
            <a:ext cx="4087091" cy="559456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 smtClean="0"/>
              <a:t>Les évaluations nationales</a:t>
            </a:r>
            <a:endParaRPr lang="fr-FR" dirty="0"/>
          </a:p>
        </p:txBody>
      </p:sp>
      <p:sp>
        <p:nvSpPr>
          <p:cNvPr id="3" name="ZoneTexte 2"/>
          <p:cNvSpPr txBox="1"/>
          <p:nvPr/>
        </p:nvSpPr>
        <p:spPr>
          <a:xfrm>
            <a:off x="714102" y="1324890"/>
            <a:ext cx="1076379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2800" b="1" dirty="0" smtClean="0"/>
          </a:p>
          <a:p>
            <a:pPr marL="285750" indent="-285750">
              <a:buFontTx/>
              <a:buChar char="-"/>
            </a:pPr>
            <a:endParaRPr lang="fr-FR" dirty="0" smtClean="0"/>
          </a:p>
          <a:p>
            <a:pPr marL="285750" indent="-285750">
              <a:buFontTx/>
              <a:buChar char="-"/>
            </a:pPr>
            <a:endParaRPr lang="fr-FR" dirty="0"/>
          </a:p>
        </p:txBody>
      </p:sp>
      <p:pic>
        <p:nvPicPr>
          <p:cNvPr id="4" name="Image 3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4692" y="1262606"/>
            <a:ext cx="3686689" cy="5125165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53244" y="3533048"/>
            <a:ext cx="5924653" cy="1426880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5553244" y="2683523"/>
            <a:ext cx="55194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2400" dirty="0" smtClean="0"/>
              <a:t>Plusieurs domaines sont évalués.</a:t>
            </a:r>
          </a:p>
          <a:p>
            <a:endParaRPr lang="fr-FR" sz="2400" dirty="0"/>
          </a:p>
          <a:p>
            <a:endParaRPr lang="fr-FR" sz="2400" dirty="0"/>
          </a:p>
        </p:txBody>
      </p:sp>
      <p:sp>
        <p:nvSpPr>
          <p:cNvPr id="8" name="ZoneTexte 7"/>
          <p:cNvSpPr txBox="1"/>
          <p:nvPr/>
        </p:nvSpPr>
        <p:spPr>
          <a:xfrm>
            <a:off x="5553244" y="5209288"/>
            <a:ext cx="55194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2400" dirty="0" smtClean="0"/>
              <a:t>Les sciences ne sont plus évaluées depuis 2007.</a:t>
            </a:r>
          </a:p>
          <a:p>
            <a:endParaRPr lang="fr-FR" sz="2400" dirty="0"/>
          </a:p>
          <a:p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831296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38200" y="1108367"/>
            <a:ext cx="5056909" cy="56803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 smtClean="0"/>
              <a:t>Les évaluations nationales</a:t>
            </a:r>
            <a:endParaRPr lang="fr-FR" dirty="0"/>
          </a:p>
        </p:txBody>
      </p:sp>
      <p:sp>
        <p:nvSpPr>
          <p:cNvPr id="3" name="ZoneTexte 2"/>
          <p:cNvSpPr txBox="1"/>
          <p:nvPr/>
        </p:nvSpPr>
        <p:spPr>
          <a:xfrm>
            <a:off x="714102" y="1324890"/>
            <a:ext cx="1076379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2800" b="1" dirty="0" smtClean="0"/>
          </a:p>
          <a:p>
            <a:pPr marL="285750" indent="-285750">
              <a:buFontTx/>
              <a:buChar char="-"/>
            </a:pPr>
            <a:endParaRPr lang="fr-FR" dirty="0" smtClean="0"/>
          </a:p>
          <a:p>
            <a:pPr marL="285750" indent="-285750">
              <a:buFontTx/>
              <a:buChar char="-"/>
            </a:pPr>
            <a:endParaRPr lang="fr-FR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5637" y="1276413"/>
            <a:ext cx="4429743" cy="534427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871855" y="1108367"/>
            <a:ext cx="3990109" cy="56803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7530" y="1248703"/>
            <a:ext cx="3698179" cy="5439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051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38200" y="1108367"/>
            <a:ext cx="5056909" cy="5680364"/>
          </a:xfrm>
          <a:prstGeom prst="rect">
            <a:avLst/>
          </a:prstGeom>
          <a:solidFill>
            <a:srgbClr val="F53BD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 smtClean="0"/>
              <a:t>Les évaluations nationales</a:t>
            </a:r>
            <a:endParaRPr lang="fr-FR" dirty="0"/>
          </a:p>
        </p:txBody>
      </p:sp>
      <p:sp>
        <p:nvSpPr>
          <p:cNvPr id="3" name="ZoneTexte 2"/>
          <p:cNvSpPr txBox="1"/>
          <p:nvPr/>
        </p:nvSpPr>
        <p:spPr>
          <a:xfrm>
            <a:off x="714102" y="1324890"/>
            <a:ext cx="1076379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2800" b="1" dirty="0" smtClean="0"/>
          </a:p>
          <a:p>
            <a:pPr marL="285750" indent="-285750">
              <a:buFontTx/>
              <a:buChar char="-"/>
            </a:pPr>
            <a:endParaRPr lang="fr-FR" dirty="0" smtClean="0"/>
          </a:p>
          <a:p>
            <a:pPr marL="285750" indent="-285750">
              <a:buFontTx/>
              <a:buChar char="-"/>
            </a:pPr>
            <a:endParaRPr lang="fr-FR" dirty="0"/>
          </a:p>
        </p:txBody>
      </p:sp>
      <p:sp>
        <p:nvSpPr>
          <p:cNvPr id="7" name="Rectangle 6"/>
          <p:cNvSpPr/>
          <p:nvPr/>
        </p:nvSpPr>
        <p:spPr>
          <a:xfrm>
            <a:off x="6844145" y="1235681"/>
            <a:ext cx="4031673" cy="4153737"/>
          </a:xfrm>
          <a:prstGeom prst="rect">
            <a:avLst/>
          </a:prstGeom>
          <a:solidFill>
            <a:srgbClr val="F53BD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198" y="1235681"/>
            <a:ext cx="4294909" cy="5475381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2911" y="1324890"/>
            <a:ext cx="3806544" cy="3967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9392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38200" y="1108367"/>
            <a:ext cx="4945243" cy="4696688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 smtClean="0"/>
              <a:t>Les évaluations nationales</a:t>
            </a:r>
            <a:endParaRPr lang="fr-FR" dirty="0"/>
          </a:p>
        </p:txBody>
      </p:sp>
      <p:sp>
        <p:nvSpPr>
          <p:cNvPr id="3" name="ZoneTexte 2"/>
          <p:cNvSpPr txBox="1"/>
          <p:nvPr/>
        </p:nvSpPr>
        <p:spPr>
          <a:xfrm>
            <a:off x="714102" y="1324890"/>
            <a:ext cx="1076379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2800" b="1" dirty="0" smtClean="0"/>
          </a:p>
          <a:p>
            <a:pPr marL="285750" indent="-285750">
              <a:buFontTx/>
              <a:buChar char="-"/>
            </a:pPr>
            <a:endParaRPr lang="fr-FR" dirty="0" smtClean="0"/>
          </a:p>
          <a:p>
            <a:pPr marL="285750" indent="-285750">
              <a:buFontTx/>
              <a:buChar char="-"/>
            </a:pPr>
            <a:endParaRPr lang="fr-FR" dirty="0"/>
          </a:p>
        </p:txBody>
      </p:sp>
      <p:sp>
        <p:nvSpPr>
          <p:cNvPr id="7" name="Rectangle 6"/>
          <p:cNvSpPr/>
          <p:nvPr/>
        </p:nvSpPr>
        <p:spPr>
          <a:xfrm>
            <a:off x="6871855" y="1080657"/>
            <a:ext cx="3990109" cy="5389415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3056" y="1249564"/>
            <a:ext cx="4775530" cy="4414294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3913" y="1240979"/>
            <a:ext cx="3803298" cy="5021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8605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 smtClean="0"/>
              <a:t>Les évaluations nationales</a:t>
            </a:r>
            <a:endParaRPr lang="fr-FR" dirty="0"/>
          </a:p>
        </p:txBody>
      </p:sp>
      <p:sp>
        <p:nvSpPr>
          <p:cNvPr id="3" name="ZoneTexte 2"/>
          <p:cNvSpPr txBox="1"/>
          <p:nvPr/>
        </p:nvSpPr>
        <p:spPr>
          <a:xfrm>
            <a:off x="714102" y="1324890"/>
            <a:ext cx="1076379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2800" b="1" dirty="0" smtClean="0"/>
          </a:p>
          <a:p>
            <a:pPr marL="285750" indent="-285750">
              <a:buFontTx/>
              <a:buChar char="-"/>
            </a:pPr>
            <a:endParaRPr lang="fr-FR" dirty="0" smtClean="0"/>
          </a:p>
          <a:p>
            <a:pPr marL="285750" indent="-285750">
              <a:buFontTx/>
              <a:buChar char="-"/>
            </a:pP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161092"/>
            <a:ext cx="10416424" cy="5377820"/>
          </a:xfrm>
          <a:prstGeom prst="rect">
            <a:avLst/>
          </a:prstGeom>
        </p:spPr>
      </p:pic>
      <p:sp>
        <p:nvSpPr>
          <p:cNvPr id="8" name="Ellipse 7"/>
          <p:cNvSpPr/>
          <p:nvPr/>
        </p:nvSpPr>
        <p:spPr>
          <a:xfrm>
            <a:off x="714102" y="1161092"/>
            <a:ext cx="1100843" cy="30749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988135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900543" y="961225"/>
            <a:ext cx="5195456" cy="58300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 smtClean="0"/>
              <a:t>Les évaluations nationales</a:t>
            </a:r>
            <a:endParaRPr lang="fr-FR" dirty="0"/>
          </a:p>
        </p:txBody>
      </p:sp>
      <p:sp>
        <p:nvSpPr>
          <p:cNvPr id="3" name="ZoneTexte 2"/>
          <p:cNvSpPr txBox="1"/>
          <p:nvPr/>
        </p:nvSpPr>
        <p:spPr>
          <a:xfrm>
            <a:off x="714102" y="1324890"/>
            <a:ext cx="1076379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2800" b="1" dirty="0" smtClean="0"/>
          </a:p>
          <a:p>
            <a:pPr marL="285750" indent="-285750">
              <a:buFontTx/>
              <a:buChar char="-"/>
            </a:pPr>
            <a:endParaRPr lang="fr-FR" dirty="0" smtClean="0"/>
          </a:p>
          <a:p>
            <a:pPr marL="285750" indent="-285750">
              <a:buFontTx/>
              <a:buChar char="-"/>
            </a:pPr>
            <a:endParaRPr lang="fr-FR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6688" y="1070768"/>
            <a:ext cx="4763165" cy="5611008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6911630" y="1070768"/>
            <a:ext cx="423278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2400" dirty="0" smtClean="0"/>
              <a:t>Les évaluations nationales des années précédentes sont en ligne. Les élèves peuvent s’exercer à la maison.</a:t>
            </a:r>
          </a:p>
          <a:p>
            <a:endParaRPr lang="fr-FR" sz="2400" dirty="0"/>
          </a:p>
          <a:p>
            <a:r>
              <a:rPr lang="fr-FR" sz="2400" dirty="0" smtClean="0"/>
              <a:t>Les élèves passent tout la même journée. S’ils sont absents, ils ne refont pas l’évaluation.</a:t>
            </a:r>
          </a:p>
          <a:p>
            <a:endParaRPr lang="fr-FR" sz="2400" dirty="0"/>
          </a:p>
          <a:p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35387515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Les rythmes scolaires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729" y="1410469"/>
            <a:ext cx="6895628" cy="5167312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7742903" y="693174"/>
            <a:ext cx="4232787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/>
              <a:t>Pour les élèves : </a:t>
            </a:r>
          </a:p>
          <a:p>
            <a:r>
              <a:rPr lang="fr-FR" sz="2400" dirty="0" smtClean="0"/>
              <a:t>Une année qui démarre mi septembre et se termine vers le 10 juin (20 juin pour la maternelle). </a:t>
            </a:r>
          </a:p>
          <a:p>
            <a:endParaRPr lang="fr-FR" sz="2400" dirty="0" smtClean="0"/>
          </a:p>
          <a:p>
            <a:r>
              <a:rPr lang="fr-FR" sz="2400" dirty="0" smtClean="0"/>
              <a:t>Les enseignants travaillent ensemble jusqu’à fin juin et reprennent début septembre.</a:t>
            </a:r>
          </a:p>
          <a:p>
            <a:endParaRPr lang="fr-FR" sz="2400" dirty="0"/>
          </a:p>
          <a:p>
            <a:r>
              <a:rPr lang="fr-FR" sz="2400" dirty="0" smtClean="0"/>
              <a:t>Peu de « petites vacances » : Noël et </a:t>
            </a:r>
            <a:r>
              <a:rPr lang="fr-FR" sz="2400" dirty="0" err="1" smtClean="0"/>
              <a:t>we</a:t>
            </a:r>
            <a:r>
              <a:rPr lang="fr-FR" sz="2400" dirty="0" smtClean="0"/>
              <a:t> de Pâques prolongé + fête du 25 avril (libération)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27855948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-177908" y="951675"/>
            <a:ext cx="6677957" cy="5134692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7121316" y="-42764"/>
            <a:ext cx="4288791" cy="5117716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6577781" y="5279923"/>
            <a:ext cx="52061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/>
              <a:t>Semaine de 5 jours </a:t>
            </a:r>
          </a:p>
          <a:p>
            <a:r>
              <a:rPr lang="fr-FR" sz="2400" dirty="0" smtClean="0"/>
              <a:t>.....avec deux demi-journées libérées : 	mercredi et vendredi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32758100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Un exemple d’emploi du temps –CE1</a:t>
            </a:r>
            <a:endParaRPr lang="fr-FR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9" t="5591" r="3925" b="25592"/>
          <a:stretch/>
        </p:blipFill>
        <p:spPr>
          <a:xfrm>
            <a:off x="239386" y="1415846"/>
            <a:ext cx="9243828" cy="5117690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9807677" y="678426"/>
            <a:ext cx="2212258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fr-FR" dirty="0" smtClean="0"/>
              <a:t>De longues plages horaires d’une même discipline</a:t>
            </a:r>
          </a:p>
          <a:p>
            <a:r>
              <a:rPr lang="fr-FR" dirty="0" smtClean="0"/>
              <a:t>(parfois 3 h de maths à suivre !)</a:t>
            </a:r>
          </a:p>
          <a:p>
            <a:endParaRPr lang="fr-FR" dirty="0" smtClean="0"/>
          </a:p>
          <a:p>
            <a:r>
              <a:rPr lang="fr-FR" dirty="0" smtClean="0"/>
              <a:t>Pour ce niveau =&gt; équivalent CE1 : </a:t>
            </a:r>
          </a:p>
          <a:p>
            <a:endParaRPr lang="fr-FR" dirty="0" smtClean="0"/>
          </a:p>
          <a:p>
            <a:r>
              <a:rPr lang="fr-FR" dirty="0" smtClean="0"/>
              <a:t>- Beaucoup de maths (10h/semaine)</a:t>
            </a:r>
          </a:p>
          <a:p>
            <a:pPr marL="285750" indent="-285750">
              <a:buFontTx/>
              <a:buChar char="-"/>
            </a:pPr>
            <a:r>
              <a:rPr lang="fr-FR" dirty="0" smtClean="0"/>
              <a:t>Deux heures de religion /</a:t>
            </a:r>
            <a:r>
              <a:rPr lang="fr-FR" dirty="0" err="1" smtClean="0"/>
              <a:t>sem</a:t>
            </a:r>
            <a:endParaRPr lang="fr-FR" dirty="0" smtClean="0"/>
          </a:p>
          <a:p>
            <a:pPr marL="285750" indent="-285750">
              <a:buFontTx/>
              <a:buChar char="-"/>
            </a:pPr>
            <a:r>
              <a:rPr lang="fr-FR" dirty="0" smtClean="0"/>
              <a:t>Très peu d’EPS (1h par semaine)</a:t>
            </a:r>
          </a:p>
          <a:p>
            <a:pPr marL="285750" indent="-285750">
              <a:buFontTx/>
              <a:buChar char="-"/>
            </a:pPr>
            <a:r>
              <a:rPr lang="fr-FR" dirty="0" smtClean="0"/>
              <a:t>Très peu de sciences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804721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465" y="262319"/>
            <a:ext cx="7077018" cy="6300713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8170606" y="1135626"/>
            <a:ext cx="333313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/>
              <a:t>Les volumes horaires indicatifs ....</a:t>
            </a:r>
          </a:p>
          <a:p>
            <a:endParaRPr lang="fr-FR" sz="2400" dirty="0"/>
          </a:p>
          <a:p>
            <a:r>
              <a:rPr lang="fr-FR" sz="2400" dirty="0" smtClean="0"/>
              <a:t>Pas de fonctionnement par cycles....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22058718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269274" y="3513273"/>
            <a:ext cx="10515600" cy="132556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61085" marR="5080" indent="-1049020">
              <a:lnSpc>
                <a:spcPct val="100000"/>
              </a:lnSpc>
              <a:spcBef>
                <a:spcPts val="100"/>
              </a:spcBef>
            </a:pPr>
            <a:r>
              <a:rPr spc="-5" dirty="0">
                <a:solidFill>
                  <a:srgbClr val="F9D72F"/>
                </a:solidFill>
              </a:rPr>
              <a:t>Istituto</a:t>
            </a:r>
            <a:r>
              <a:rPr spc="-65" dirty="0">
                <a:solidFill>
                  <a:srgbClr val="F9D72F"/>
                </a:solidFill>
              </a:rPr>
              <a:t> </a:t>
            </a:r>
            <a:r>
              <a:rPr spc="-5" dirty="0">
                <a:solidFill>
                  <a:srgbClr val="FF0000"/>
                </a:solidFill>
              </a:rPr>
              <a:t>Comprensivo </a:t>
            </a:r>
            <a:r>
              <a:rPr spc="-1730" dirty="0">
                <a:solidFill>
                  <a:srgbClr val="FF0000"/>
                </a:solidFill>
              </a:rPr>
              <a:t> </a:t>
            </a:r>
            <a:r>
              <a:rPr spc="-5" dirty="0"/>
              <a:t>di</a:t>
            </a:r>
            <a:r>
              <a:rPr spc="-15" dirty="0"/>
              <a:t> </a:t>
            </a:r>
            <a:r>
              <a:rPr spc="-10" dirty="0"/>
              <a:t>Vigliano</a:t>
            </a:r>
            <a:r>
              <a:rPr spc="-25" dirty="0"/>
              <a:t> </a:t>
            </a:r>
            <a:r>
              <a:rPr spc="-5" dirty="0"/>
              <a:t>B.se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341723" y="1194355"/>
            <a:ext cx="2940775" cy="2047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0101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4265655" y="391043"/>
            <a:ext cx="36706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smtClean="0"/>
              <a:t>L’INCLUSION EN ITALIE</a:t>
            </a:r>
            <a:endParaRPr lang="fr-FR" sz="2800" b="1" dirty="0"/>
          </a:p>
        </p:txBody>
      </p:sp>
      <p:sp>
        <p:nvSpPr>
          <p:cNvPr id="3" name="ZoneTexte 2"/>
          <p:cNvSpPr txBox="1"/>
          <p:nvPr/>
        </p:nvSpPr>
        <p:spPr>
          <a:xfrm>
            <a:off x="514929" y="1088852"/>
            <a:ext cx="10345783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fr-FR" sz="2800" dirty="0" smtClean="0"/>
              <a:t>1 enseignant supplémentaire de soutien pour chaque élève notifié (l’</a:t>
            </a:r>
            <a:r>
              <a:rPr lang="fr-FR" sz="2800" dirty="0" err="1" smtClean="0"/>
              <a:t>Insegnante</a:t>
            </a:r>
            <a:r>
              <a:rPr lang="fr-FR" sz="2800" dirty="0" smtClean="0"/>
              <a:t> di </a:t>
            </a:r>
            <a:r>
              <a:rPr lang="fr-FR" sz="2800" dirty="0" err="1" smtClean="0"/>
              <a:t>sostegno</a:t>
            </a:r>
            <a:r>
              <a:rPr lang="fr-FR" sz="2800" dirty="0" smtClean="0"/>
              <a:t>)</a:t>
            </a:r>
          </a:p>
          <a:p>
            <a:pPr marL="285750" indent="-285750">
              <a:buFontTx/>
              <a:buChar char="-"/>
            </a:pPr>
            <a:r>
              <a:rPr lang="fr-FR" sz="2800" dirty="0" smtClean="0"/>
              <a:t>Ces enseignants sont des enseignants de cursus classique mais qui étudient deux ans de plus (à leurs frais) pour avoir une spécialisation</a:t>
            </a:r>
          </a:p>
          <a:p>
            <a:pPr marL="285750" indent="-285750">
              <a:buFontTx/>
              <a:buChar char="-"/>
            </a:pPr>
            <a:r>
              <a:rPr lang="fr-FR" sz="2800" dirty="0" smtClean="0"/>
              <a:t>Pas de dispositif Ulis puisque l’inclusion est vraiment effective</a:t>
            </a:r>
          </a:p>
          <a:p>
            <a:pPr marL="285750" indent="-285750">
              <a:buFontTx/>
              <a:buChar char="-"/>
            </a:pPr>
            <a:r>
              <a:rPr lang="fr-FR" sz="2800" dirty="0" smtClean="0"/>
              <a:t>Les enfants peuvent avoir une notification de 22h ou 11h selon le profil</a:t>
            </a:r>
          </a:p>
          <a:p>
            <a:pPr marL="285750" indent="-285750">
              <a:buFontTx/>
              <a:buChar char="-"/>
            </a:pPr>
            <a:r>
              <a:rPr lang="fr-FR" sz="2800" dirty="0" smtClean="0"/>
              <a:t>3 ESS par an sont organisées par cet enseignant qui fait le lien avec les partenaires extérieurs qui suivent l’enfant et avec les enseignants des classes suivantes</a:t>
            </a:r>
          </a:p>
          <a:p>
            <a:pPr marL="285750" indent="-285750">
              <a:buFontTx/>
              <a:buChar char="-"/>
            </a:pPr>
            <a:r>
              <a:rPr lang="fr-FR" sz="2800" dirty="0" smtClean="0"/>
              <a:t>Il y a moins d’élèves par classe en présence d’un élève notifié (attention particulière portée lors de la constitution des classes).</a:t>
            </a:r>
          </a:p>
        </p:txBody>
      </p:sp>
    </p:spTree>
    <p:extLst>
      <p:ext uri="{BB962C8B-B14F-4D97-AF65-F5344CB8AC3E}">
        <p14:creationId xmlns:p14="http://schemas.microsoft.com/office/powerpoint/2010/main" val="21932012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40774" y="410778"/>
            <a:ext cx="6553200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fr-FR" sz="2800" dirty="0"/>
              <a:t>Les enseignants de soutien utilisent parfois du matériel spécifique pour travailler avec l’élève notifié. Peuvent aussi prendre des petits groupes avec cet élève.</a:t>
            </a:r>
          </a:p>
          <a:p>
            <a:pPr marL="285750" indent="-285750">
              <a:buFontTx/>
              <a:buChar char="-"/>
            </a:pPr>
            <a:r>
              <a:rPr lang="fr-FR" sz="2800" dirty="0"/>
              <a:t>1 </a:t>
            </a:r>
            <a:r>
              <a:rPr lang="fr-FR" sz="2800" dirty="0">
                <a:solidFill>
                  <a:srgbClr val="00B050"/>
                </a:solidFill>
              </a:rPr>
              <a:t>enseignant  personne ressource</a:t>
            </a:r>
            <a:r>
              <a:rPr lang="fr-FR" sz="2800" dirty="0"/>
              <a:t> vient </a:t>
            </a:r>
            <a:r>
              <a:rPr lang="fr-FR" sz="2800" dirty="0">
                <a:solidFill>
                  <a:srgbClr val="00B050"/>
                </a:solidFill>
              </a:rPr>
              <a:t>ponctuellement</a:t>
            </a:r>
            <a:r>
              <a:rPr lang="fr-FR" sz="2800" dirty="0"/>
              <a:t> à l’école pour soutenir les équipes et conseiller les enseignants pour les élèves présentant des difficultés mais qui ne sont pas notifiés</a:t>
            </a:r>
          </a:p>
          <a:p>
            <a:pPr marL="285750" indent="-285750">
              <a:buFontTx/>
              <a:buChar char="-"/>
            </a:pPr>
            <a:r>
              <a:rPr lang="fr-FR" sz="2800" dirty="0"/>
              <a:t>Ces enseignants peuvent avoir la responsabilité d’une classe ponctuellement pour une discipline, par ex l’anglais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3183" y="273678"/>
            <a:ext cx="4020155" cy="5360206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8499699" y="5781368"/>
            <a:ext cx="33036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i="1" dirty="0" smtClean="0">
                <a:solidFill>
                  <a:srgbClr val="00B050"/>
                </a:solidFill>
              </a:rPr>
              <a:t>La CAA, un outil très utilisé en Italie, encore confidentiel en France</a:t>
            </a:r>
            <a:endParaRPr lang="fr-FR" i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64624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Une attention portée à toutes les langues</a:t>
            </a:r>
            <a:endParaRPr lang="fr-FR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8530" y="1401096"/>
            <a:ext cx="3982064" cy="5309419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6462" y="1881082"/>
            <a:ext cx="4534533" cy="3715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6081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Quels résultats au niveau international?</a:t>
            </a:r>
            <a:endParaRPr lang="fr-FR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5876" y="2424735"/>
            <a:ext cx="6888994" cy="3703760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988142" y="1873045"/>
            <a:ext cx="70644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PISA 2022 : compréhension de l’écrit / + 6 points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5413380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580" y="359640"/>
            <a:ext cx="10762155" cy="5663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80810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016" y="331520"/>
            <a:ext cx="11164947" cy="6069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39544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3631474" y="627017"/>
            <a:ext cx="25186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/>
              <a:t>INCLUSION ET CPS</a:t>
            </a:r>
            <a:endParaRPr lang="fr-FR" sz="2400" b="1" dirty="0"/>
          </a:p>
        </p:txBody>
      </p:sp>
      <p:sp>
        <p:nvSpPr>
          <p:cNvPr id="3" name="ZoneTexte 2"/>
          <p:cNvSpPr txBox="1"/>
          <p:nvPr/>
        </p:nvSpPr>
        <p:spPr>
          <a:xfrm>
            <a:off x="534987" y="1268064"/>
            <a:ext cx="103457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Un travail spécifique autour des CPS a souvent été constaté </a:t>
            </a:r>
          </a:p>
        </p:txBody>
      </p:sp>
      <p:graphicFrame>
        <p:nvGraphicFramePr>
          <p:cNvPr id="6" name="Obje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85761296"/>
              </p:ext>
            </p:extLst>
          </p:nvPr>
        </p:nvGraphicFramePr>
        <p:xfrm>
          <a:off x="92075" y="92075"/>
          <a:ext cx="885825" cy="514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2" name="Objet d’environnement du Gestionnaire de liaisons" showAsIcon="1" r:id="rId3" imgW="885886" imgH="514409" progId="Package">
                  <p:embed/>
                </p:oleObj>
              </mc:Choice>
              <mc:Fallback>
                <p:oleObj name="Objet d’environnement du Gestionnaire de liaisons" showAsIcon="1" r:id="rId3" imgW="885886" imgH="514409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92075" y="92075"/>
                        <a:ext cx="885825" cy="5143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09079153"/>
              </p:ext>
            </p:extLst>
          </p:nvPr>
        </p:nvGraphicFramePr>
        <p:xfrm>
          <a:off x="184150" y="184150"/>
          <a:ext cx="876300" cy="514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3" name="Objet d’environnement du Gestionnaire de liaisons" showAsIcon="1" r:id="rId5" imgW="876491" imgH="514409" progId="Package">
                  <p:embed/>
                </p:oleObj>
              </mc:Choice>
              <mc:Fallback>
                <p:oleObj name="Objet d’environnement du Gestionnaire de liaisons" showAsIcon="1" r:id="rId5" imgW="876491" imgH="514409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84150" y="184150"/>
                        <a:ext cx="876300" cy="5143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Imag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15808" y="1185120"/>
            <a:ext cx="3789947" cy="5053263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58" r="2343" b="8408"/>
          <a:stretch/>
        </p:blipFill>
        <p:spPr>
          <a:xfrm rot="10800000">
            <a:off x="5519928" y="3464161"/>
            <a:ext cx="5360842" cy="3393839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45" t="15414" r="12531" b="8015"/>
          <a:stretch/>
        </p:blipFill>
        <p:spPr>
          <a:xfrm>
            <a:off x="9225411" y="184150"/>
            <a:ext cx="2453020" cy="3230480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184149" y="5825613"/>
            <a:ext cx="5053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Lutte contre le harcèlement..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0969551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FORMATION DES ENSEIGNANTS</a:t>
            </a:r>
            <a:endParaRPr lang="fr-FR" dirty="0"/>
          </a:p>
        </p:txBody>
      </p:sp>
      <p:sp>
        <p:nvSpPr>
          <p:cNvPr id="3" name="ZoneTexte 2"/>
          <p:cNvSpPr txBox="1"/>
          <p:nvPr/>
        </p:nvSpPr>
        <p:spPr>
          <a:xfrm>
            <a:off x="838200" y="1277631"/>
            <a:ext cx="9839632" cy="61290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fr-FR" sz="2400" dirty="0" smtClean="0"/>
              <a:t>Formation : 20 h par an. Chaque enseignant choisit son programme de formation. 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fr-FR" sz="2400" dirty="0" smtClean="0"/>
              <a:t>Modalités : essentiellement en ligne. 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fr-FR" sz="2400" dirty="0" smtClean="0"/>
              <a:t>Possibilité de suivre des formations en présentiel : assurées par des maisons d’édition ou des sociétés privées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fr-FR" sz="2400" dirty="0" smtClean="0"/>
              <a:t>Formation à la sécurité et premiers secours obligatoire pour tous, tous les 3 ans.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fr-FR" sz="2400" dirty="0" smtClean="0"/>
              <a:t>Pas de «plans », de formations d’équipes, ni  d’évaluation d’école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fr-FR" sz="2400" dirty="0" smtClean="0"/>
              <a:t>Pas de conseillers pédagogiques, pas de rendez-vous de carrière. L’inspecteur n’intervient qu’en cas de gros problèmes. 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34673891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262598" y="637526"/>
            <a:ext cx="9653905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i="0" u="heavy" spc="-10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/>
                <a:cs typeface="Calibri"/>
              </a:rPr>
              <a:t>Scuole</a:t>
            </a:r>
            <a:r>
              <a:rPr sz="4400" i="0" u="heavy" spc="-20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/>
                <a:cs typeface="Calibri"/>
              </a:rPr>
              <a:t> </a:t>
            </a:r>
            <a:r>
              <a:rPr sz="4400" i="0" u="heavy" spc="-1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/>
                <a:cs typeface="Calibri"/>
              </a:rPr>
              <a:t>dell’Infanzia</a:t>
            </a:r>
            <a:r>
              <a:rPr sz="4400" i="0" u="heavy" spc="-20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/>
                <a:cs typeface="Calibri"/>
              </a:rPr>
              <a:t> </a:t>
            </a:r>
            <a:r>
              <a:rPr sz="4400" i="0" u="heavy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/>
                <a:cs typeface="Calibri"/>
              </a:rPr>
              <a:t>e</a:t>
            </a:r>
            <a:r>
              <a:rPr sz="4400" i="0" u="heavy" spc="-1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/>
                <a:cs typeface="Calibri"/>
              </a:rPr>
              <a:t> </a:t>
            </a:r>
            <a:r>
              <a:rPr sz="4400" i="0" u="heavy" spc="-10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/>
                <a:cs typeface="Calibri"/>
              </a:rPr>
              <a:t>sezione</a:t>
            </a:r>
            <a:r>
              <a:rPr sz="4400" i="0" u="heavy" spc="-1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/>
                <a:cs typeface="Calibri"/>
              </a:rPr>
              <a:t> Ospedaliera</a:t>
            </a:r>
            <a:endParaRPr sz="440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47031" y="574129"/>
            <a:ext cx="750181" cy="907677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47024" y="2790953"/>
            <a:ext cx="3135124" cy="1897472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745400" y="1616100"/>
            <a:ext cx="3127886" cy="1897474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6795087" y="3752975"/>
            <a:ext cx="2736716" cy="1897474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9572707" y="1690825"/>
            <a:ext cx="2238682" cy="1492454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9527120" y="3196475"/>
            <a:ext cx="2324100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2400" i="1" spc="-5" dirty="0">
                <a:solidFill>
                  <a:srgbClr val="1A2959"/>
                </a:solidFill>
                <a:latin typeface="Verdana"/>
                <a:cs typeface="Verdana"/>
              </a:rPr>
              <a:t>Hospital</a:t>
            </a:r>
            <a:r>
              <a:rPr sz="2400" i="1" spc="-80" dirty="0">
                <a:solidFill>
                  <a:srgbClr val="1A2959"/>
                </a:solidFill>
                <a:latin typeface="Verdana"/>
                <a:cs typeface="Verdana"/>
              </a:rPr>
              <a:t> </a:t>
            </a:r>
            <a:r>
              <a:rPr sz="2400" i="1" spc="-5" dirty="0">
                <a:solidFill>
                  <a:srgbClr val="1A2959"/>
                </a:solidFill>
                <a:latin typeface="Verdana"/>
                <a:cs typeface="Verdana"/>
              </a:rPr>
              <a:t>school</a:t>
            </a:r>
            <a:endParaRPr sz="2400">
              <a:latin typeface="Verdana"/>
              <a:cs typeface="Verdana"/>
            </a:endParaRPr>
          </a:p>
          <a:p>
            <a:pPr marL="4445" algn="ctr">
              <a:lnSpc>
                <a:spcPct val="100000"/>
              </a:lnSpc>
            </a:pPr>
            <a:r>
              <a:rPr sz="2400" i="1" dirty="0">
                <a:solidFill>
                  <a:srgbClr val="1A2959"/>
                </a:solidFill>
                <a:latin typeface="Verdana"/>
                <a:cs typeface="Verdana"/>
              </a:rPr>
              <a:t>-</a:t>
            </a:r>
            <a:r>
              <a:rPr sz="2400" i="1" spc="-60" dirty="0">
                <a:solidFill>
                  <a:srgbClr val="1A2959"/>
                </a:solidFill>
                <a:latin typeface="Verdana"/>
                <a:cs typeface="Verdana"/>
              </a:rPr>
              <a:t> </a:t>
            </a:r>
            <a:r>
              <a:rPr sz="2400" i="1" spc="-5" dirty="0">
                <a:solidFill>
                  <a:srgbClr val="1A2959"/>
                </a:solidFill>
                <a:latin typeface="Verdana"/>
                <a:cs typeface="Verdana"/>
              </a:rPr>
              <a:t>Biella</a:t>
            </a:r>
            <a:endParaRPr sz="2400">
              <a:latin typeface="Verdana"/>
              <a:cs typeface="Verdan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127279" y="4871725"/>
            <a:ext cx="199834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i="1" spc="-5" dirty="0">
                <a:solidFill>
                  <a:srgbClr val="1A2959"/>
                </a:solidFill>
                <a:latin typeface="Verdana"/>
                <a:cs typeface="Verdana"/>
              </a:rPr>
              <a:t>Vigliano</a:t>
            </a:r>
            <a:r>
              <a:rPr sz="2400" i="1" spc="-90" dirty="0">
                <a:solidFill>
                  <a:srgbClr val="1A2959"/>
                </a:solidFill>
                <a:latin typeface="Verdana"/>
                <a:cs typeface="Verdana"/>
              </a:rPr>
              <a:t> </a:t>
            </a:r>
            <a:r>
              <a:rPr sz="2400" i="1" spc="-5" dirty="0">
                <a:solidFill>
                  <a:srgbClr val="1A2959"/>
                </a:solidFill>
                <a:latin typeface="Verdana"/>
                <a:cs typeface="Verdana"/>
              </a:rPr>
              <a:t>B.se</a:t>
            </a:r>
            <a:endParaRPr sz="2400">
              <a:latin typeface="Verdana"/>
              <a:cs typeface="Verdan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446172" y="3683305"/>
            <a:ext cx="172466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i="1" spc="-5" dirty="0">
                <a:solidFill>
                  <a:srgbClr val="1A2959"/>
                </a:solidFill>
                <a:latin typeface="Verdana"/>
                <a:cs typeface="Verdana"/>
              </a:rPr>
              <a:t>Ronco</a:t>
            </a:r>
            <a:r>
              <a:rPr sz="2400" i="1" spc="-90" dirty="0">
                <a:solidFill>
                  <a:srgbClr val="1A2959"/>
                </a:solidFill>
                <a:latin typeface="Verdana"/>
                <a:cs typeface="Verdana"/>
              </a:rPr>
              <a:t> </a:t>
            </a:r>
            <a:r>
              <a:rPr sz="2400" i="1" spc="-5" dirty="0">
                <a:solidFill>
                  <a:srgbClr val="1A2959"/>
                </a:solidFill>
                <a:latin typeface="Verdana"/>
                <a:cs typeface="Verdana"/>
              </a:rPr>
              <a:t>B.se</a:t>
            </a:r>
            <a:endParaRPr sz="2400">
              <a:latin typeface="Verdana"/>
              <a:cs typeface="Verdan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440170" y="5767254"/>
            <a:ext cx="144653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i="1" spc="-5" dirty="0">
                <a:solidFill>
                  <a:srgbClr val="1A2959"/>
                </a:solidFill>
                <a:latin typeface="Verdana"/>
                <a:cs typeface="Verdana"/>
              </a:rPr>
              <a:t>Zumaglia</a:t>
            </a:r>
            <a:endParaRPr sz="2400"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42357333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271614" y="637526"/>
            <a:ext cx="3644265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i="0" u="heavy" spc="-10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/>
                <a:cs typeface="Calibri"/>
              </a:rPr>
              <a:t>Scuole</a:t>
            </a:r>
            <a:r>
              <a:rPr sz="4400" i="0" u="heavy" spc="-90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/>
                <a:cs typeface="Calibri"/>
              </a:rPr>
              <a:t> </a:t>
            </a:r>
            <a:r>
              <a:rPr sz="4400" i="0" u="heavy" spc="-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/>
                <a:cs typeface="Calibri"/>
              </a:rPr>
              <a:t>Primarie</a:t>
            </a:r>
            <a:endParaRPr sz="440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847924" y="620639"/>
            <a:ext cx="1082478" cy="814677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98127" y="1895803"/>
            <a:ext cx="2549799" cy="1783324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910338" y="3750052"/>
            <a:ext cx="2801774" cy="1922447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780600" y="1895799"/>
            <a:ext cx="2998724" cy="1783324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8966750" y="3578925"/>
            <a:ext cx="2725454" cy="1870174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955633" y="3763250"/>
            <a:ext cx="1231900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0955" marR="5080" indent="-8890">
              <a:lnSpc>
                <a:spcPct val="100000"/>
              </a:lnSpc>
              <a:spcBef>
                <a:spcPts val="100"/>
              </a:spcBef>
            </a:pPr>
            <a:r>
              <a:rPr sz="2400" i="1" spc="-5" dirty="0">
                <a:solidFill>
                  <a:srgbClr val="1A2959"/>
                </a:solidFill>
                <a:latin typeface="Verdana"/>
                <a:cs typeface="Verdana"/>
              </a:rPr>
              <a:t>Vigliano  Amosso</a:t>
            </a:r>
            <a:endParaRPr sz="2400">
              <a:latin typeface="Verdana"/>
              <a:cs typeface="Verdan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348121" y="5685704"/>
            <a:ext cx="1922145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26084" marR="5080" indent="-414020">
              <a:lnSpc>
                <a:spcPct val="100000"/>
              </a:lnSpc>
              <a:spcBef>
                <a:spcPts val="100"/>
              </a:spcBef>
            </a:pPr>
            <a:r>
              <a:rPr sz="2400" i="1" spc="-5" dirty="0">
                <a:solidFill>
                  <a:srgbClr val="1A2959"/>
                </a:solidFill>
                <a:latin typeface="Verdana"/>
                <a:cs typeface="Verdana"/>
              </a:rPr>
              <a:t>Vigliano</a:t>
            </a:r>
            <a:r>
              <a:rPr sz="2400" i="1" spc="-100" dirty="0">
                <a:solidFill>
                  <a:srgbClr val="1A2959"/>
                </a:solidFill>
                <a:latin typeface="Verdana"/>
                <a:cs typeface="Verdana"/>
              </a:rPr>
              <a:t> </a:t>
            </a:r>
            <a:r>
              <a:rPr sz="2400" i="1" spc="-5" dirty="0">
                <a:solidFill>
                  <a:srgbClr val="1A2959"/>
                </a:solidFill>
                <a:latin typeface="Verdana"/>
                <a:cs typeface="Verdana"/>
              </a:rPr>
              <a:t>San </a:t>
            </a:r>
            <a:r>
              <a:rPr sz="2400" i="1" spc="-825" dirty="0">
                <a:solidFill>
                  <a:srgbClr val="1A2959"/>
                </a:solidFill>
                <a:latin typeface="Verdana"/>
                <a:cs typeface="Verdana"/>
              </a:rPr>
              <a:t> </a:t>
            </a:r>
            <a:r>
              <a:rPr sz="2400" i="1" spc="-5" dirty="0">
                <a:solidFill>
                  <a:srgbClr val="1A2959"/>
                </a:solidFill>
                <a:latin typeface="Verdana"/>
                <a:cs typeface="Verdana"/>
              </a:rPr>
              <a:t>Quirico</a:t>
            </a:r>
            <a:endParaRPr sz="2400">
              <a:latin typeface="Verdana"/>
              <a:cs typeface="Verdan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416784" y="3692330"/>
            <a:ext cx="172466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i="1" spc="-5" dirty="0">
                <a:solidFill>
                  <a:srgbClr val="1A2959"/>
                </a:solidFill>
                <a:latin typeface="Verdana"/>
                <a:cs typeface="Verdana"/>
              </a:rPr>
              <a:t>Ronco</a:t>
            </a:r>
            <a:r>
              <a:rPr sz="2400" i="1" spc="-90" dirty="0">
                <a:solidFill>
                  <a:srgbClr val="1A2959"/>
                </a:solidFill>
                <a:latin typeface="Verdana"/>
                <a:cs typeface="Verdana"/>
              </a:rPr>
              <a:t> </a:t>
            </a:r>
            <a:r>
              <a:rPr sz="2400" i="1" spc="-5" dirty="0">
                <a:solidFill>
                  <a:srgbClr val="1A2959"/>
                </a:solidFill>
                <a:latin typeface="Verdana"/>
                <a:cs typeface="Verdana"/>
              </a:rPr>
              <a:t>B.se</a:t>
            </a:r>
            <a:endParaRPr sz="2400">
              <a:latin typeface="Verdana"/>
              <a:cs typeface="Verdan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9606195" y="5549705"/>
            <a:ext cx="144653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i="1" spc="-5" dirty="0">
                <a:solidFill>
                  <a:srgbClr val="1A2959"/>
                </a:solidFill>
                <a:latin typeface="Verdana"/>
                <a:cs typeface="Verdana"/>
              </a:rPr>
              <a:t>Zumaglia</a:t>
            </a:r>
            <a:endParaRPr sz="2400"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3742255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977259" y="637526"/>
            <a:ext cx="4231005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i="0" u="heavy" spc="-10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/>
                <a:cs typeface="Calibri"/>
              </a:rPr>
              <a:t>Scuole</a:t>
            </a:r>
            <a:r>
              <a:rPr sz="4400" i="0" u="heavy" spc="-6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/>
                <a:cs typeface="Calibri"/>
              </a:rPr>
              <a:t> </a:t>
            </a:r>
            <a:r>
              <a:rPr sz="4400" i="0" u="heavy" spc="-10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/>
                <a:cs typeface="Calibri"/>
              </a:rPr>
              <a:t>Secondarie</a:t>
            </a:r>
            <a:endParaRPr sz="440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143806" y="640885"/>
            <a:ext cx="520390" cy="774189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38200" y="2344349"/>
            <a:ext cx="4103942" cy="2437349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733699" y="2344348"/>
            <a:ext cx="3946974" cy="2437349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1889119" y="4794914"/>
            <a:ext cx="199834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i="1" spc="-5" dirty="0">
                <a:solidFill>
                  <a:srgbClr val="1A2959"/>
                </a:solidFill>
                <a:latin typeface="Verdana"/>
                <a:cs typeface="Verdana"/>
              </a:rPr>
              <a:t>Vigliano</a:t>
            </a:r>
            <a:r>
              <a:rPr sz="2400" i="1" spc="-90" dirty="0">
                <a:solidFill>
                  <a:srgbClr val="1A2959"/>
                </a:solidFill>
                <a:latin typeface="Verdana"/>
                <a:cs typeface="Verdana"/>
              </a:rPr>
              <a:t> </a:t>
            </a:r>
            <a:r>
              <a:rPr sz="2400" i="1" spc="-5" dirty="0">
                <a:solidFill>
                  <a:srgbClr val="1A2959"/>
                </a:solidFill>
                <a:latin typeface="Verdana"/>
                <a:cs typeface="Verdana"/>
              </a:rPr>
              <a:t>B.se</a:t>
            </a:r>
            <a:endParaRPr sz="2400">
              <a:latin typeface="Verdana"/>
              <a:cs typeface="Verdan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844003" y="4794914"/>
            <a:ext cx="172466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i="1" spc="-5" dirty="0">
                <a:solidFill>
                  <a:srgbClr val="1A2959"/>
                </a:solidFill>
                <a:latin typeface="Verdana"/>
                <a:cs typeface="Verdana"/>
              </a:rPr>
              <a:t>Ronco</a:t>
            </a:r>
            <a:r>
              <a:rPr sz="2400" i="1" spc="-90" dirty="0">
                <a:solidFill>
                  <a:srgbClr val="1A2959"/>
                </a:solidFill>
                <a:latin typeface="Verdana"/>
                <a:cs typeface="Verdana"/>
              </a:rPr>
              <a:t> </a:t>
            </a:r>
            <a:r>
              <a:rPr sz="2400" i="1" spc="-5" dirty="0">
                <a:solidFill>
                  <a:srgbClr val="1A2959"/>
                </a:solidFill>
                <a:latin typeface="Verdana"/>
                <a:cs typeface="Verdana"/>
              </a:rPr>
              <a:t>B.se</a:t>
            </a:r>
            <a:endParaRPr sz="2400"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35759580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06325" y="1362546"/>
            <a:ext cx="10638790" cy="4619625"/>
          </a:xfrm>
          <a:prstGeom prst="rect">
            <a:avLst/>
          </a:prstGeom>
        </p:spPr>
        <p:txBody>
          <a:bodyPr vert="horz" wrap="square" lIns="0" tIns="107315" rIns="0" bIns="0" rtlCol="0">
            <a:spAutoFit/>
          </a:bodyPr>
          <a:lstStyle/>
          <a:p>
            <a:pPr marL="12700" marR="5080">
              <a:lnSpc>
                <a:spcPts val="3070"/>
              </a:lnSpc>
              <a:spcBef>
                <a:spcPts val="845"/>
              </a:spcBef>
            </a:pPr>
            <a:r>
              <a:rPr sz="3200" i="1" spc="-5" dirty="0">
                <a:solidFill>
                  <a:srgbClr val="CC0000"/>
                </a:solidFill>
                <a:latin typeface="Verdana"/>
                <a:cs typeface="Verdana"/>
              </a:rPr>
              <a:t>Some informations about </a:t>
            </a:r>
            <a:r>
              <a:rPr sz="3200" i="1" spc="-10" dirty="0">
                <a:solidFill>
                  <a:srgbClr val="CC0000"/>
                </a:solidFill>
                <a:latin typeface="Verdana"/>
                <a:cs typeface="Verdana"/>
              </a:rPr>
              <a:t>our school, </a:t>
            </a:r>
            <a:r>
              <a:rPr sz="3200" i="1" spc="-5" dirty="0">
                <a:solidFill>
                  <a:srgbClr val="CC0000"/>
                </a:solidFill>
                <a:latin typeface="Verdana"/>
                <a:cs typeface="Verdana"/>
              </a:rPr>
              <a:t>let’s </a:t>
            </a:r>
            <a:r>
              <a:rPr sz="3200" i="1" spc="-10" dirty="0">
                <a:solidFill>
                  <a:srgbClr val="CC0000"/>
                </a:solidFill>
                <a:latin typeface="Verdana"/>
                <a:cs typeface="Verdana"/>
              </a:rPr>
              <a:t>start </a:t>
            </a:r>
            <a:r>
              <a:rPr sz="3200" i="1" spc="-5" dirty="0">
                <a:solidFill>
                  <a:srgbClr val="CC0000"/>
                </a:solidFill>
                <a:latin typeface="Verdana"/>
                <a:cs typeface="Verdana"/>
              </a:rPr>
              <a:t>with </a:t>
            </a:r>
            <a:r>
              <a:rPr sz="3200" i="1" spc="-1110" dirty="0">
                <a:solidFill>
                  <a:srgbClr val="CC0000"/>
                </a:solidFill>
                <a:latin typeface="Verdana"/>
                <a:cs typeface="Verdana"/>
              </a:rPr>
              <a:t> </a:t>
            </a:r>
            <a:r>
              <a:rPr sz="3200" i="1" spc="-5" dirty="0">
                <a:solidFill>
                  <a:srgbClr val="CC0000"/>
                </a:solidFill>
                <a:latin typeface="Verdana"/>
                <a:cs typeface="Verdana"/>
              </a:rPr>
              <a:t>numbers:</a:t>
            </a:r>
            <a:endParaRPr sz="320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3200">
              <a:latin typeface="Verdana"/>
              <a:cs typeface="Verdana"/>
            </a:endParaRPr>
          </a:p>
          <a:p>
            <a:pPr marL="469900" indent="-450215">
              <a:lnSpc>
                <a:spcPct val="100000"/>
              </a:lnSpc>
              <a:buChar char="•"/>
              <a:tabLst>
                <a:tab pos="469265" algn="l"/>
                <a:tab pos="469900" algn="l"/>
              </a:tabLst>
            </a:pPr>
            <a:r>
              <a:rPr sz="3200" i="1" spc="-5" dirty="0">
                <a:latin typeface="Verdana"/>
                <a:cs typeface="Verdana"/>
              </a:rPr>
              <a:t>849</a:t>
            </a:r>
            <a:r>
              <a:rPr sz="3200" i="1" spc="-60" dirty="0">
                <a:latin typeface="Verdana"/>
                <a:cs typeface="Verdana"/>
              </a:rPr>
              <a:t> </a:t>
            </a:r>
            <a:r>
              <a:rPr sz="3200" i="1" spc="-5" dirty="0">
                <a:latin typeface="Verdana"/>
                <a:cs typeface="Verdana"/>
              </a:rPr>
              <a:t>pupils</a:t>
            </a:r>
            <a:endParaRPr sz="3200">
              <a:latin typeface="Verdana"/>
              <a:cs typeface="Verdana"/>
            </a:endParaRPr>
          </a:p>
          <a:p>
            <a:pPr marL="469900" indent="-450215">
              <a:lnSpc>
                <a:spcPct val="100000"/>
              </a:lnSpc>
              <a:spcBef>
                <a:spcPts val="1535"/>
              </a:spcBef>
              <a:buChar char="•"/>
              <a:tabLst>
                <a:tab pos="469265" algn="l"/>
                <a:tab pos="469900" algn="l"/>
              </a:tabLst>
            </a:pPr>
            <a:r>
              <a:rPr sz="3200" i="1" spc="-5" dirty="0">
                <a:latin typeface="Verdana"/>
                <a:cs typeface="Verdana"/>
              </a:rPr>
              <a:t>146</a:t>
            </a:r>
            <a:r>
              <a:rPr sz="3200" i="1" spc="-60" dirty="0">
                <a:latin typeface="Verdana"/>
                <a:cs typeface="Verdana"/>
              </a:rPr>
              <a:t> </a:t>
            </a:r>
            <a:r>
              <a:rPr sz="3200" i="1" spc="-5" dirty="0">
                <a:latin typeface="Verdana"/>
                <a:cs typeface="Verdana"/>
              </a:rPr>
              <a:t>teachers</a:t>
            </a:r>
            <a:endParaRPr sz="3200">
              <a:latin typeface="Verdana"/>
              <a:cs typeface="Verdana"/>
            </a:endParaRPr>
          </a:p>
          <a:p>
            <a:pPr marL="469900" indent="-450215">
              <a:lnSpc>
                <a:spcPct val="100000"/>
              </a:lnSpc>
              <a:spcBef>
                <a:spcPts val="1535"/>
              </a:spcBef>
              <a:buChar char="•"/>
              <a:tabLst>
                <a:tab pos="469265" algn="l"/>
                <a:tab pos="469900" algn="l"/>
              </a:tabLst>
            </a:pPr>
            <a:r>
              <a:rPr sz="3200" i="1" dirty="0">
                <a:latin typeface="Verdana"/>
                <a:cs typeface="Verdana"/>
              </a:rPr>
              <a:t>1</a:t>
            </a:r>
            <a:r>
              <a:rPr sz="3200" i="1" spc="-45" dirty="0">
                <a:latin typeface="Verdana"/>
                <a:cs typeface="Verdana"/>
              </a:rPr>
              <a:t> </a:t>
            </a:r>
            <a:r>
              <a:rPr sz="3200" i="1" spc="-10" dirty="0">
                <a:latin typeface="Verdana"/>
                <a:cs typeface="Verdana"/>
              </a:rPr>
              <a:t>computer</a:t>
            </a:r>
            <a:r>
              <a:rPr sz="3200" i="1" spc="-40" dirty="0">
                <a:latin typeface="Verdana"/>
                <a:cs typeface="Verdana"/>
              </a:rPr>
              <a:t> </a:t>
            </a:r>
            <a:r>
              <a:rPr sz="3200" i="1" spc="-5" dirty="0">
                <a:latin typeface="Verdana"/>
                <a:cs typeface="Verdana"/>
              </a:rPr>
              <a:t>technician</a:t>
            </a:r>
            <a:endParaRPr sz="3200">
              <a:latin typeface="Verdana"/>
              <a:cs typeface="Verdana"/>
            </a:endParaRPr>
          </a:p>
          <a:p>
            <a:pPr marL="469900" indent="-450215">
              <a:lnSpc>
                <a:spcPct val="100000"/>
              </a:lnSpc>
              <a:spcBef>
                <a:spcPts val="1540"/>
              </a:spcBef>
              <a:buChar char="•"/>
              <a:tabLst>
                <a:tab pos="469265" algn="l"/>
                <a:tab pos="469900" algn="l"/>
              </a:tabLst>
            </a:pPr>
            <a:r>
              <a:rPr sz="3200" i="1" spc="-5" dirty="0">
                <a:latin typeface="Verdana"/>
                <a:cs typeface="Verdana"/>
              </a:rPr>
              <a:t>25</a:t>
            </a:r>
            <a:r>
              <a:rPr sz="3200" i="1" spc="-60" dirty="0">
                <a:latin typeface="Verdana"/>
                <a:cs typeface="Verdana"/>
              </a:rPr>
              <a:t> </a:t>
            </a:r>
            <a:r>
              <a:rPr sz="3200" i="1" spc="-10" dirty="0">
                <a:latin typeface="Verdana"/>
                <a:cs typeface="Verdana"/>
              </a:rPr>
              <a:t>caretakers</a:t>
            </a:r>
            <a:endParaRPr sz="3200">
              <a:latin typeface="Verdana"/>
              <a:cs typeface="Verdana"/>
            </a:endParaRPr>
          </a:p>
          <a:p>
            <a:pPr marL="469900" indent="-450215">
              <a:lnSpc>
                <a:spcPct val="100000"/>
              </a:lnSpc>
              <a:spcBef>
                <a:spcPts val="1535"/>
              </a:spcBef>
              <a:buChar char="•"/>
              <a:tabLst>
                <a:tab pos="469265" algn="l"/>
                <a:tab pos="469900" algn="l"/>
              </a:tabLst>
            </a:pPr>
            <a:r>
              <a:rPr sz="3200" i="1" dirty="0">
                <a:latin typeface="Verdana"/>
                <a:cs typeface="Verdana"/>
              </a:rPr>
              <a:t>6</a:t>
            </a:r>
            <a:r>
              <a:rPr sz="3200" i="1" spc="-25" dirty="0">
                <a:latin typeface="Verdana"/>
                <a:cs typeface="Verdana"/>
              </a:rPr>
              <a:t> </a:t>
            </a:r>
            <a:r>
              <a:rPr sz="3200" i="1" spc="-10" dirty="0">
                <a:latin typeface="Verdana"/>
                <a:cs typeface="Verdana"/>
              </a:rPr>
              <a:t>staff</a:t>
            </a:r>
            <a:r>
              <a:rPr sz="3200" i="1" spc="-25" dirty="0">
                <a:latin typeface="Verdana"/>
                <a:cs typeface="Verdana"/>
              </a:rPr>
              <a:t> </a:t>
            </a:r>
            <a:r>
              <a:rPr sz="3200" i="1" spc="-5" dirty="0">
                <a:latin typeface="Verdana"/>
                <a:cs typeface="Verdana"/>
              </a:rPr>
              <a:t>members</a:t>
            </a:r>
            <a:r>
              <a:rPr sz="3200" i="1" spc="-15" dirty="0">
                <a:latin typeface="Verdana"/>
                <a:cs typeface="Verdana"/>
              </a:rPr>
              <a:t> </a:t>
            </a:r>
            <a:r>
              <a:rPr sz="3200" i="1" spc="-5" dirty="0">
                <a:latin typeface="Verdana"/>
                <a:cs typeface="Verdana"/>
              </a:rPr>
              <a:t>of</a:t>
            </a:r>
            <a:r>
              <a:rPr sz="3200" i="1" spc="-25" dirty="0">
                <a:latin typeface="Verdana"/>
                <a:cs typeface="Verdana"/>
              </a:rPr>
              <a:t> </a:t>
            </a:r>
            <a:r>
              <a:rPr sz="3200" i="1" spc="-10" dirty="0">
                <a:latin typeface="Verdana"/>
                <a:cs typeface="Verdana"/>
              </a:rPr>
              <a:t>secretary</a:t>
            </a:r>
            <a:r>
              <a:rPr sz="3200" i="1" spc="-20" dirty="0">
                <a:latin typeface="Verdana"/>
                <a:cs typeface="Verdana"/>
              </a:rPr>
              <a:t> </a:t>
            </a:r>
            <a:r>
              <a:rPr sz="3200" i="1" spc="-5" dirty="0">
                <a:latin typeface="Verdana"/>
                <a:cs typeface="Verdana"/>
              </a:rPr>
              <a:t>office</a:t>
            </a:r>
            <a:endParaRPr sz="3200">
              <a:latin typeface="Verdana"/>
              <a:cs typeface="Verdana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85535" y="163946"/>
            <a:ext cx="10885805" cy="650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100" i="0" u="heavy" spc="-10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Verdana"/>
                <a:cs typeface="Verdana"/>
              </a:rPr>
              <a:t>Istituto</a:t>
            </a:r>
            <a:r>
              <a:rPr sz="4100" i="0" u="heavy" spc="-3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Verdana"/>
                <a:cs typeface="Verdana"/>
              </a:rPr>
              <a:t> </a:t>
            </a:r>
            <a:r>
              <a:rPr sz="4100" i="0" u="heavy" spc="-10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Verdana"/>
                <a:cs typeface="Verdana"/>
              </a:rPr>
              <a:t>Comprensivo</a:t>
            </a:r>
            <a:r>
              <a:rPr sz="4100" i="0" u="heavy" spc="-2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Verdana"/>
                <a:cs typeface="Verdana"/>
              </a:rPr>
              <a:t> </a:t>
            </a:r>
            <a:r>
              <a:rPr sz="4100" i="0" u="heavy" spc="-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Verdana"/>
                <a:cs typeface="Verdana"/>
              </a:rPr>
              <a:t>di</a:t>
            </a:r>
            <a:r>
              <a:rPr sz="4100" i="0" u="heavy" spc="-2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Verdana"/>
                <a:cs typeface="Verdana"/>
              </a:rPr>
              <a:t> </a:t>
            </a:r>
            <a:r>
              <a:rPr sz="4100" i="0" u="heavy" spc="-10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Verdana"/>
                <a:cs typeface="Verdana"/>
              </a:rPr>
              <a:t>Vigliano</a:t>
            </a:r>
            <a:r>
              <a:rPr sz="4100" i="0" u="heavy" spc="-2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Verdana"/>
                <a:cs typeface="Verdana"/>
              </a:rPr>
              <a:t> </a:t>
            </a:r>
            <a:r>
              <a:rPr sz="4100" i="0" u="heavy" spc="-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Verdana"/>
                <a:cs typeface="Verdana"/>
              </a:rPr>
              <a:t>B.se</a:t>
            </a:r>
            <a:endParaRPr sz="4100">
              <a:latin typeface="Verdana"/>
              <a:cs typeface="Verdana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825865" y="1939716"/>
            <a:ext cx="5310799" cy="359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8774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734271" y="210228"/>
            <a:ext cx="2540000" cy="619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900" i="0" u="heavy" spc="-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Verdana"/>
                <a:cs typeface="Verdana"/>
              </a:rPr>
              <a:t>Our</a:t>
            </a:r>
            <a:r>
              <a:rPr sz="3900" i="0" u="heavy" spc="-9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Verdana"/>
                <a:cs typeface="Verdana"/>
              </a:rPr>
              <a:t> </a:t>
            </a:r>
            <a:r>
              <a:rPr sz="3900" i="0" u="heavy" spc="-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Verdana"/>
                <a:cs typeface="Verdana"/>
              </a:rPr>
              <a:t>Staff</a:t>
            </a:r>
            <a:endParaRPr sz="3900">
              <a:latin typeface="Verdana"/>
              <a:cs typeface="Verdana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4249318" y="3158714"/>
            <a:ext cx="3531235" cy="1388110"/>
            <a:chOff x="4249318" y="3158714"/>
            <a:chExt cx="3531235" cy="1388110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249318" y="3158714"/>
              <a:ext cx="3531123" cy="1387691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289317" y="3175715"/>
              <a:ext cx="3451122" cy="1307690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5098438" y="3484517"/>
            <a:ext cx="1906270" cy="558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500" spc="-5" dirty="0">
                <a:latin typeface="Verdana"/>
                <a:cs typeface="Verdana"/>
              </a:rPr>
              <a:t>Principal</a:t>
            </a:r>
            <a:endParaRPr sz="3500">
              <a:latin typeface="Verdana"/>
              <a:cs typeface="Verdana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975186" y="36731"/>
            <a:ext cx="3118485" cy="1388110"/>
            <a:chOff x="975186" y="36731"/>
            <a:chExt cx="3118485" cy="1388110"/>
          </a:xfrm>
        </p:grpSpPr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75186" y="36731"/>
              <a:ext cx="3118168" cy="1387690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15186" y="53731"/>
              <a:ext cx="3038167" cy="1307689"/>
            </a:xfrm>
            <a:prstGeom prst="rect">
              <a:avLst/>
            </a:prstGeom>
          </p:spPr>
        </p:pic>
      </p:grpSp>
      <p:grpSp>
        <p:nvGrpSpPr>
          <p:cNvPr id="10" name="object 10"/>
          <p:cNvGrpSpPr/>
          <p:nvPr/>
        </p:nvGrpSpPr>
        <p:grpSpPr>
          <a:xfrm>
            <a:off x="402455" y="1777157"/>
            <a:ext cx="3118485" cy="1388110"/>
            <a:chOff x="402455" y="1777157"/>
            <a:chExt cx="3118485" cy="1388110"/>
          </a:xfrm>
        </p:grpSpPr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02455" y="1777157"/>
              <a:ext cx="3118168" cy="1387690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42454" y="1794156"/>
              <a:ext cx="3038167" cy="1307689"/>
            </a:xfrm>
            <a:prstGeom prst="rect">
              <a:avLst/>
            </a:prstGeom>
          </p:spPr>
        </p:pic>
      </p:grpSp>
      <p:grpSp>
        <p:nvGrpSpPr>
          <p:cNvPr id="13" name="object 13"/>
          <p:cNvGrpSpPr/>
          <p:nvPr/>
        </p:nvGrpSpPr>
        <p:grpSpPr>
          <a:xfrm>
            <a:off x="8738975" y="3158725"/>
            <a:ext cx="3118485" cy="1571625"/>
            <a:chOff x="8738975" y="3158725"/>
            <a:chExt cx="3118485" cy="1571625"/>
          </a:xfrm>
        </p:grpSpPr>
        <p:pic>
          <p:nvPicPr>
            <p:cNvPr id="14" name="object 1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738975" y="3158725"/>
              <a:ext cx="3118100" cy="1571000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778974" y="3175724"/>
              <a:ext cx="3038099" cy="1490999"/>
            </a:xfrm>
            <a:prstGeom prst="rect">
              <a:avLst/>
            </a:prstGeom>
          </p:spPr>
        </p:pic>
      </p:grpSp>
      <p:grpSp>
        <p:nvGrpSpPr>
          <p:cNvPr id="16" name="object 16"/>
          <p:cNvGrpSpPr/>
          <p:nvPr/>
        </p:nvGrpSpPr>
        <p:grpSpPr>
          <a:xfrm>
            <a:off x="4347645" y="1243757"/>
            <a:ext cx="3118485" cy="1388110"/>
            <a:chOff x="4347645" y="1243757"/>
            <a:chExt cx="3118485" cy="1388110"/>
          </a:xfrm>
        </p:grpSpPr>
        <p:pic>
          <p:nvPicPr>
            <p:cNvPr id="17" name="object 1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347645" y="1243757"/>
              <a:ext cx="3118168" cy="1387690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387644" y="1260757"/>
              <a:ext cx="3038168" cy="1307689"/>
            </a:xfrm>
            <a:prstGeom prst="rect">
              <a:avLst/>
            </a:prstGeom>
          </p:spPr>
        </p:pic>
      </p:grpSp>
      <p:grpSp>
        <p:nvGrpSpPr>
          <p:cNvPr id="19" name="object 19"/>
          <p:cNvGrpSpPr/>
          <p:nvPr/>
        </p:nvGrpSpPr>
        <p:grpSpPr>
          <a:xfrm>
            <a:off x="245136" y="3380045"/>
            <a:ext cx="3118485" cy="1388110"/>
            <a:chOff x="245136" y="3380045"/>
            <a:chExt cx="3118485" cy="1388110"/>
          </a:xfrm>
        </p:grpSpPr>
        <p:pic>
          <p:nvPicPr>
            <p:cNvPr id="20" name="object 2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45136" y="3380045"/>
              <a:ext cx="3118168" cy="1387690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85135" y="3397045"/>
              <a:ext cx="3038167" cy="1307689"/>
            </a:xfrm>
            <a:prstGeom prst="rect">
              <a:avLst/>
            </a:prstGeom>
          </p:spPr>
        </p:pic>
      </p:grpSp>
      <p:grpSp>
        <p:nvGrpSpPr>
          <p:cNvPr id="22" name="object 22"/>
          <p:cNvGrpSpPr/>
          <p:nvPr/>
        </p:nvGrpSpPr>
        <p:grpSpPr>
          <a:xfrm>
            <a:off x="522895" y="5012429"/>
            <a:ext cx="3118485" cy="1388110"/>
            <a:chOff x="522895" y="5012429"/>
            <a:chExt cx="3118485" cy="1388110"/>
          </a:xfrm>
        </p:grpSpPr>
        <p:pic>
          <p:nvPicPr>
            <p:cNvPr id="23" name="object 2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22895" y="5012429"/>
              <a:ext cx="3118168" cy="1387690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562894" y="5029428"/>
              <a:ext cx="3038167" cy="1307690"/>
            </a:xfrm>
            <a:prstGeom prst="rect">
              <a:avLst/>
            </a:prstGeom>
          </p:spPr>
        </p:pic>
      </p:grpSp>
      <p:grpSp>
        <p:nvGrpSpPr>
          <p:cNvPr id="25" name="object 25"/>
          <p:cNvGrpSpPr/>
          <p:nvPr/>
        </p:nvGrpSpPr>
        <p:grpSpPr>
          <a:xfrm>
            <a:off x="4622946" y="5041697"/>
            <a:ext cx="3118485" cy="1388110"/>
            <a:chOff x="4622946" y="5041697"/>
            <a:chExt cx="3118485" cy="1388110"/>
          </a:xfrm>
        </p:grpSpPr>
        <p:pic>
          <p:nvPicPr>
            <p:cNvPr id="26" name="object 2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622946" y="5041697"/>
              <a:ext cx="3118168" cy="1387690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4662945" y="5058697"/>
              <a:ext cx="3038167" cy="1307689"/>
            </a:xfrm>
            <a:prstGeom prst="rect">
              <a:avLst/>
            </a:prstGeom>
          </p:spPr>
        </p:pic>
      </p:grpSp>
      <p:grpSp>
        <p:nvGrpSpPr>
          <p:cNvPr id="28" name="object 28"/>
          <p:cNvGrpSpPr/>
          <p:nvPr/>
        </p:nvGrpSpPr>
        <p:grpSpPr>
          <a:xfrm>
            <a:off x="8184684" y="4825387"/>
            <a:ext cx="3118485" cy="1388110"/>
            <a:chOff x="8184684" y="4825387"/>
            <a:chExt cx="3118485" cy="1388110"/>
          </a:xfrm>
        </p:grpSpPr>
        <p:pic>
          <p:nvPicPr>
            <p:cNvPr id="29" name="object 2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184684" y="4825387"/>
              <a:ext cx="3118168" cy="1387690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8224684" y="4842387"/>
              <a:ext cx="3038167" cy="1307689"/>
            </a:xfrm>
            <a:prstGeom prst="rect">
              <a:avLst/>
            </a:prstGeom>
          </p:spPr>
        </p:pic>
      </p:grpSp>
      <p:grpSp>
        <p:nvGrpSpPr>
          <p:cNvPr id="31" name="object 31"/>
          <p:cNvGrpSpPr/>
          <p:nvPr/>
        </p:nvGrpSpPr>
        <p:grpSpPr>
          <a:xfrm>
            <a:off x="8892606" y="1662857"/>
            <a:ext cx="3118485" cy="1388110"/>
            <a:chOff x="8892606" y="1662857"/>
            <a:chExt cx="3118485" cy="1388110"/>
          </a:xfrm>
        </p:grpSpPr>
        <p:pic>
          <p:nvPicPr>
            <p:cNvPr id="32" name="object 3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892606" y="1662857"/>
              <a:ext cx="3118168" cy="1387690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8932606" y="1679856"/>
              <a:ext cx="3038167" cy="1307689"/>
            </a:xfrm>
            <a:prstGeom prst="rect">
              <a:avLst/>
            </a:prstGeom>
          </p:spPr>
        </p:pic>
      </p:grpSp>
      <p:grpSp>
        <p:nvGrpSpPr>
          <p:cNvPr id="34" name="object 34"/>
          <p:cNvGrpSpPr/>
          <p:nvPr/>
        </p:nvGrpSpPr>
        <p:grpSpPr>
          <a:xfrm>
            <a:off x="7680777" y="66229"/>
            <a:ext cx="3118485" cy="1388110"/>
            <a:chOff x="7680777" y="66229"/>
            <a:chExt cx="3118485" cy="1388110"/>
          </a:xfrm>
        </p:grpSpPr>
        <p:pic>
          <p:nvPicPr>
            <p:cNvPr id="35" name="object 3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680777" y="66229"/>
              <a:ext cx="3118168" cy="1387690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7720777" y="83228"/>
              <a:ext cx="3038167" cy="1307689"/>
            </a:xfrm>
            <a:prstGeom prst="rect">
              <a:avLst/>
            </a:prstGeom>
          </p:spPr>
        </p:pic>
      </p:grpSp>
      <p:sp>
        <p:nvSpPr>
          <p:cNvPr id="37" name="object 37"/>
          <p:cNvSpPr txBox="1"/>
          <p:nvPr/>
        </p:nvSpPr>
        <p:spPr>
          <a:xfrm>
            <a:off x="4956297" y="1462432"/>
            <a:ext cx="1885950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00"/>
              </a:spcBef>
            </a:pPr>
            <a:r>
              <a:rPr sz="1500" dirty="0">
                <a:latin typeface="Verdana"/>
                <a:cs typeface="Verdana"/>
              </a:rPr>
              <a:t>1</a:t>
            </a:r>
            <a:r>
              <a:rPr sz="1500" spc="-35" dirty="0">
                <a:latin typeface="Verdana"/>
                <a:cs typeface="Verdana"/>
              </a:rPr>
              <a:t> </a:t>
            </a:r>
            <a:r>
              <a:rPr sz="1500" spc="-5" dirty="0">
                <a:latin typeface="Verdana"/>
                <a:cs typeface="Verdana"/>
              </a:rPr>
              <a:t>vice</a:t>
            </a:r>
            <a:r>
              <a:rPr sz="1500" spc="-35" dirty="0">
                <a:latin typeface="Verdana"/>
                <a:cs typeface="Verdana"/>
              </a:rPr>
              <a:t> </a:t>
            </a:r>
            <a:r>
              <a:rPr sz="1500" spc="-5" dirty="0">
                <a:latin typeface="Verdana"/>
                <a:cs typeface="Verdana"/>
              </a:rPr>
              <a:t>principal</a:t>
            </a:r>
            <a:r>
              <a:rPr sz="1500" spc="-35" dirty="0">
                <a:latin typeface="Verdana"/>
                <a:cs typeface="Verdana"/>
              </a:rPr>
              <a:t> </a:t>
            </a:r>
            <a:r>
              <a:rPr sz="1500" spc="-5" dirty="0">
                <a:latin typeface="Verdana"/>
                <a:cs typeface="Verdana"/>
              </a:rPr>
              <a:t>and </a:t>
            </a:r>
            <a:r>
              <a:rPr sz="1500" spc="-509" dirty="0">
                <a:latin typeface="Verdana"/>
                <a:cs typeface="Verdana"/>
              </a:rPr>
              <a:t> </a:t>
            </a:r>
            <a:r>
              <a:rPr sz="1500" spc="-5" dirty="0">
                <a:latin typeface="Verdana"/>
                <a:cs typeface="Verdana"/>
              </a:rPr>
              <a:t>assistant for the </a:t>
            </a:r>
            <a:r>
              <a:rPr sz="1500" dirty="0">
                <a:latin typeface="Verdana"/>
                <a:cs typeface="Verdana"/>
              </a:rPr>
              <a:t> </a:t>
            </a:r>
            <a:r>
              <a:rPr sz="1500" spc="-5" dirty="0">
                <a:latin typeface="Verdana"/>
                <a:cs typeface="Verdana"/>
              </a:rPr>
              <a:t>Secondary</a:t>
            </a:r>
            <a:r>
              <a:rPr sz="1500" spc="-55" dirty="0">
                <a:latin typeface="Verdana"/>
                <a:cs typeface="Verdana"/>
              </a:rPr>
              <a:t> </a:t>
            </a:r>
            <a:r>
              <a:rPr sz="1500" spc="-5" dirty="0">
                <a:latin typeface="Verdana"/>
                <a:cs typeface="Verdana"/>
              </a:rPr>
              <a:t>Schools</a:t>
            </a:r>
            <a:endParaRPr sz="1500">
              <a:latin typeface="Verdana"/>
              <a:cs typeface="Verdana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8328175" y="392760"/>
            <a:ext cx="1820545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3500" marR="5080" indent="-51435" algn="just">
              <a:lnSpc>
                <a:spcPct val="100000"/>
              </a:lnSpc>
              <a:spcBef>
                <a:spcPts val="100"/>
              </a:spcBef>
            </a:pPr>
            <a:r>
              <a:rPr sz="1500" spc="-5" dirty="0">
                <a:latin typeface="Verdana"/>
                <a:cs typeface="Verdana"/>
              </a:rPr>
              <a:t>Sports,</a:t>
            </a:r>
            <a:r>
              <a:rPr sz="1500" spc="-90" dirty="0">
                <a:latin typeface="Verdana"/>
                <a:cs typeface="Verdana"/>
              </a:rPr>
              <a:t> </a:t>
            </a:r>
            <a:r>
              <a:rPr sz="1500" spc="-5" dirty="0">
                <a:latin typeface="Verdana"/>
                <a:cs typeface="Verdana"/>
              </a:rPr>
              <a:t>languages, </a:t>
            </a:r>
            <a:r>
              <a:rPr sz="1500" spc="-515" dirty="0">
                <a:latin typeface="Verdana"/>
                <a:cs typeface="Verdana"/>
              </a:rPr>
              <a:t> </a:t>
            </a:r>
            <a:r>
              <a:rPr sz="1500" spc="-5" dirty="0">
                <a:latin typeface="Verdana"/>
                <a:cs typeface="Verdana"/>
              </a:rPr>
              <a:t>art, music, health </a:t>
            </a:r>
            <a:r>
              <a:rPr sz="1500" spc="-515" dirty="0">
                <a:latin typeface="Verdana"/>
                <a:cs typeface="Verdana"/>
              </a:rPr>
              <a:t> </a:t>
            </a:r>
            <a:r>
              <a:rPr sz="1500" spc="-10" dirty="0">
                <a:latin typeface="Verdana"/>
                <a:cs typeface="Verdana"/>
              </a:rPr>
              <a:t>representatives</a:t>
            </a:r>
            <a:endParaRPr sz="1500">
              <a:latin typeface="Verdana"/>
              <a:cs typeface="Verdana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9747563" y="1965480"/>
            <a:ext cx="1407160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00965" algn="just">
              <a:lnSpc>
                <a:spcPct val="100000"/>
              </a:lnSpc>
              <a:spcBef>
                <a:spcPts val="100"/>
              </a:spcBef>
            </a:pPr>
            <a:r>
              <a:rPr sz="1500" spc="-5" dirty="0">
                <a:latin typeface="Verdana"/>
                <a:cs typeface="Verdana"/>
              </a:rPr>
              <a:t>Bullying and </a:t>
            </a:r>
            <a:r>
              <a:rPr sz="1500" dirty="0">
                <a:latin typeface="Verdana"/>
                <a:cs typeface="Verdana"/>
              </a:rPr>
              <a:t> </a:t>
            </a:r>
            <a:r>
              <a:rPr sz="1500" spc="-5" dirty="0">
                <a:latin typeface="Verdana"/>
                <a:cs typeface="Verdana"/>
              </a:rPr>
              <a:t>cyberbullying </a:t>
            </a:r>
            <a:r>
              <a:rPr sz="1500" dirty="0">
                <a:latin typeface="Verdana"/>
                <a:cs typeface="Verdana"/>
              </a:rPr>
              <a:t> </a:t>
            </a:r>
            <a:r>
              <a:rPr sz="1500" spc="-10" dirty="0">
                <a:latin typeface="Verdana"/>
                <a:cs typeface="Verdana"/>
              </a:rPr>
              <a:t>representative</a:t>
            </a:r>
            <a:endParaRPr sz="1500">
              <a:latin typeface="Verdana"/>
              <a:cs typeface="Verdana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9227375" y="3407024"/>
            <a:ext cx="2136775" cy="1198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algn="ctr">
              <a:lnSpc>
                <a:spcPct val="100000"/>
              </a:lnSpc>
              <a:spcBef>
                <a:spcPts val="100"/>
              </a:spcBef>
            </a:pPr>
            <a:r>
              <a:rPr sz="1500" spc="-15" dirty="0">
                <a:latin typeface="Verdana"/>
                <a:cs typeface="Verdana"/>
              </a:rPr>
              <a:t>PTOF </a:t>
            </a:r>
            <a:r>
              <a:rPr sz="1500" spc="-20" dirty="0">
                <a:latin typeface="Verdana"/>
                <a:cs typeface="Verdana"/>
              </a:rPr>
              <a:t>(Triennial </a:t>
            </a:r>
            <a:r>
              <a:rPr sz="1500" spc="-5" dirty="0">
                <a:latin typeface="Verdana"/>
                <a:cs typeface="Verdana"/>
              </a:rPr>
              <a:t>school </a:t>
            </a:r>
            <a:r>
              <a:rPr sz="1500" spc="-515" dirty="0">
                <a:latin typeface="Verdana"/>
                <a:cs typeface="Verdana"/>
              </a:rPr>
              <a:t> </a:t>
            </a:r>
            <a:r>
              <a:rPr sz="1500" spc="-5" dirty="0">
                <a:latin typeface="Verdana"/>
                <a:cs typeface="Verdana"/>
              </a:rPr>
              <a:t>plan of the </a:t>
            </a:r>
            <a:r>
              <a:rPr sz="1500" spc="-10" dirty="0">
                <a:latin typeface="Verdana"/>
                <a:cs typeface="Verdana"/>
              </a:rPr>
              <a:t>formative </a:t>
            </a:r>
            <a:r>
              <a:rPr sz="1500" spc="-5" dirty="0">
                <a:latin typeface="Verdana"/>
                <a:cs typeface="Verdana"/>
              </a:rPr>
              <a:t> offer)</a:t>
            </a:r>
            <a:r>
              <a:rPr sz="1500" spc="-15" dirty="0">
                <a:latin typeface="Verdana"/>
                <a:cs typeface="Verdana"/>
              </a:rPr>
              <a:t> </a:t>
            </a:r>
            <a:r>
              <a:rPr sz="1500" spc="-5" dirty="0">
                <a:latin typeface="Verdana"/>
                <a:cs typeface="Verdana"/>
              </a:rPr>
              <a:t>and</a:t>
            </a:r>
            <a:r>
              <a:rPr sz="1500" spc="-15" dirty="0">
                <a:latin typeface="Verdana"/>
                <a:cs typeface="Verdana"/>
              </a:rPr>
              <a:t> </a:t>
            </a:r>
            <a:r>
              <a:rPr sz="1500" spc="-5" dirty="0">
                <a:latin typeface="Verdana"/>
                <a:cs typeface="Verdana"/>
              </a:rPr>
              <a:t>school</a:t>
            </a:r>
            <a:endParaRPr sz="1500">
              <a:latin typeface="Verdana"/>
              <a:cs typeface="Verdana"/>
            </a:endParaRPr>
          </a:p>
          <a:p>
            <a:pPr marL="2540" algn="ctr">
              <a:lnSpc>
                <a:spcPct val="100000"/>
              </a:lnSpc>
              <a:spcBef>
                <a:spcPts val="95"/>
              </a:spcBef>
            </a:pPr>
            <a:r>
              <a:rPr sz="1500" spc="-10" dirty="0">
                <a:latin typeface="Verdana"/>
                <a:cs typeface="Verdana"/>
              </a:rPr>
              <a:t>self-assessment</a:t>
            </a:r>
            <a:endParaRPr sz="1500">
              <a:latin typeface="Verdana"/>
              <a:cs typeface="Verdana"/>
            </a:endParaRPr>
          </a:p>
          <a:p>
            <a:pPr marL="4445" algn="ctr">
              <a:lnSpc>
                <a:spcPct val="100000"/>
              </a:lnSpc>
              <a:spcBef>
                <a:spcPts val="20"/>
              </a:spcBef>
            </a:pPr>
            <a:r>
              <a:rPr sz="1600" dirty="0">
                <a:latin typeface="Arial MT"/>
                <a:cs typeface="Arial MT"/>
              </a:rPr>
              <a:t>commission</a:t>
            </a:r>
            <a:endParaRPr sz="1600">
              <a:latin typeface="Arial MT"/>
              <a:cs typeface="Arial MT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9094812" y="5213172"/>
            <a:ext cx="121221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35" algn="ctr">
              <a:lnSpc>
                <a:spcPct val="100000"/>
              </a:lnSpc>
              <a:spcBef>
                <a:spcPts val="100"/>
              </a:spcBef>
              <a:tabLst>
                <a:tab pos="255270" algn="l"/>
              </a:tabLst>
            </a:pPr>
            <a:r>
              <a:rPr sz="1500" dirty="0">
                <a:latin typeface="Verdana"/>
                <a:cs typeface="Verdana"/>
              </a:rPr>
              <a:t>2	</a:t>
            </a:r>
            <a:r>
              <a:rPr sz="1500" spc="-40" dirty="0">
                <a:latin typeface="Verdana"/>
                <a:cs typeface="Verdana"/>
              </a:rPr>
              <a:t>I.C.T.</a:t>
            </a:r>
            <a:endParaRPr sz="1500">
              <a:latin typeface="Verdana"/>
              <a:cs typeface="Verdana"/>
            </a:endParaRPr>
          </a:p>
          <a:p>
            <a:pPr algn="ctr">
              <a:lnSpc>
                <a:spcPct val="100000"/>
              </a:lnSpc>
            </a:pPr>
            <a:r>
              <a:rPr sz="1500" spc="-5" dirty="0">
                <a:latin typeface="Verdana"/>
                <a:cs typeface="Verdana"/>
              </a:rPr>
              <a:t>coordinators</a:t>
            </a:r>
            <a:endParaRPr sz="1500">
              <a:latin typeface="Verdana"/>
              <a:cs typeface="Verdana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5068627" y="5191713"/>
            <a:ext cx="2221865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331470">
              <a:lnSpc>
                <a:spcPct val="100000"/>
              </a:lnSpc>
              <a:spcBef>
                <a:spcPts val="100"/>
              </a:spcBef>
              <a:tabLst>
                <a:tab pos="598805" algn="l"/>
              </a:tabLst>
            </a:pPr>
            <a:r>
              <a:rPr sz="1500" dirty="0">
                <a:latin typeface="Verdana"/>
                <a:cs typeface="Verdana"/>
              </a:rPr>
              <a:t>2	</a:t>
            </a:r>
            <a:r>
              <a:rPr sz="1500" spc="-5" dirty="0">
                <a:latin typeface="Verdana"/>
                <a:cs typeface="Verdana"/>
              </a:rPr>
              <a:t>special needs </a:t>
            </a:r>
            <a:r>
              <a:rPr sz="1500" dirty="0">
                <a:latin typeface="Verdana"/>
                <a:cs typeface="Verdana"/>
              </a:rPr>
              <a:t> </a:t>
            </a:r>
            <a:r>
              <a:rPr sz="1500" spc="-5" dirty="0">
                <a:latin typeface="Verdana"/>
                <a:cs typeface="Verdana"/>
              </a:rPr>
              <a:t>coordinators</a:t>
            </a:r>
            <a:r>
              <a:rPr sz="1500" spc="-90" dirty="0">
                <a:latin typeface="Verdana"/>
                <a:cs typeface="Verdana"/>
              </a:rPr>
              <a:t> </a:t>
            </a:r>
            <a:r>
              <a:rPr sz="1500" spc="-5" dirty="0">
                <a:latin typeface="Verdana"/>
                <a:cs typeface="Verdana"/>
              </a:rPr>
              <a:t>(handicap</a:t>
            </a:r>
            <a:endParaRPr sz="1500">
              <a:latin typeface="Verdana"/>
              <a:cs typeface="Verdana"/>
            </a:endParaRPr>
          </a:p>
          <a:p>
            <a:pPr marL="569595" marR="505459" indent="-53975">
              <a:lnSpc>
                <a:spcPct val="100000"/>
              </a:lnSpc>
            </a:pPr>
            <a:r>
              <a:rPr sz="1500" spc="-5" dirty="0">
                <a:latin typeface="Verdana"/>
                <a:cs typeface="Verdana"/>
              </a:rPr>
              <a:t>and</a:t>
            </a:r>
            <a:r>
              <a:rPr sz="1500" spc="-95" dirty="0">
                <a:latin typeface="Verdana"/>
                <a:cs typeface="Verdana"/>
              </a:rPr>
              <a:t> </a:t>
            </a:r>
            <a:r>
              <a:rPr sz="1500" spc="-5" dirty="0">
                <a:latin typeface="Verdana"/>
                <a:cs typeface="Verdana"/>
              </a:rPr>
              <a:t>learning </a:t>
            </a:r>
            <a:r>
              <a:rPr sz="1500" spc="-509" dirty="0">
                <a:latin typeface="Verdana"/>
                <a:cs typeface="Verdana"/>
              </a:rPr>
              <a:t> </a:t>
            </a:r>
            <a:r>
              <a:rPr sz="1500" spc="-5" dirty="0">
                <a:latin typeface="Verdana"/>
                <a:cs typeface="Verdana"/>
              </a:rPr>
              <a:t>disabilities)</a:t>
            </a:r>
            <a:endParaRPr sz="1500">
              <a:latin typeface="Verdana"/>
              <a:cs typeface="Verdana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1075711" y="2052371"/>
            <a:ext cx="1628775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00"/>
              </a:spcBef>
            </a:pPr>
            <a:r>
              <a:rPr sz="1500" dirty="0">
                <a:latin typeface="Verdana"/>
                <a:cs typeface="Verdana"/>
              </a:rPr>
              <a:t>1</a:t>
            </a:r>
            <a:r>
              <a:rPr sz="1500" spc="-55" dirty="0">
                <a:latin typeface="Verdana"/>
                <a:cs typeface="Verdana"/>
              </a:rPr>
              <a:t> </a:t>
            </a:r>
            <a:r>
              <a:rPr sz="1500" spc="-5" dirty="0">
                <a:latin typeface="Verdana"/>
                <a:cs typeface="Verdana"/>
              </a:rPr>
              <a:t>coordinator</a:t>
            </a:r>
            <a:r>
              <a:rPr sz="1500" spc="-50" dirty="0">
                <a:latin typeface="Verdana"/>
                <a:cs typeface="Verdana"/>
              </a:rPr>
              <a:t> </a:t>
            </a:r>
            <a:r>
              <a:rPr sz="1500" spc="-5" dirty="0">
                <a:latin typeface="Verdana"/>
                <a:cs typeface="Verdana"/>
              </a:rPr>
              <a:t>for </a:t>
            </a:r>
            <a:r>
              <a:rPr sz="1500" spc="-509" dirty="0">
                <a:latin typeface="Verdana"/>
                <a:cs typeface="Verdana"/>
              </a:rPr>
              <a:t> </a:t>
            </a:r>
            <a:r>
              <a:rPr sz="1500" spc="-5" dirty="0">
                <a:latin typeface="Verdana"/>
                <a:cs typeface="Verdana"/>
              </a:rPr>
              <a:t>each </a:t>
            </a:r>
            <a:r>
              <a:rPr sz="1500" spc="-10" dirty="0">
                <a:latin typeface="Verdana"/>
                <a:cs typeface="Verdana"/>
              </a:rPr>
              <a:t>grade/level </a:t>
            </a:r>
            <a:r>
              <a:rPr sz="1500" spc="-515" dirty="0">
                <a:latin typeface="Verdana"/>
                <a:cs typeface="Verdana"/>
              </a:rPr>
              <a:t> </a:t>
            </a:r>
            <a:r>
              <a:rPr sz="1500" spc="-5" dirty="0">
                <a:latin typeface="Verdana"/>
                <a:cs typeface="Verdana"/>
              </a:rPr>
              <a:t>of</a:t>
            </a:r>
            <a:r>
              <a:rPr sz="1500" spc="-15" dirty="0">
                <a:latin typeface="Verdana"/>
                <a:cs typeface="Verdana"/>
              </a:rPr>
              <a:t> </a:t>
            </a:r>
            <a:r>
              <a:rPr sz="1500" spc="-5" dirty="0">
                <a:latin typeface="Verdana"/>
                <a:cs typeface="Verdana"/>
              </a:rPr>
              <a:t>School</a:t>
            </a:r>
            <a:endParaRPr sz="1500">
              <a:latin typeface="Verdana"/>
              <a:cs typeface="Verdana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1034841" y="3653170"/>
            <a:ext cx="1534160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00"/>
              </a:spcBef>
            </a:pPr>
            <a:r>
              <a:rPr sz="1500" dirty="0">
                <a:latin typeface="Verdana"/>
                <a:cs typeface="Verdana"/>
              </a:rPr>
              <a:t>1</a:t>
            </a:r>
            <a:r>
              <a:rPr sz="1500" spc="-55" dirty="0">
                <a:latin typeface="Verdana"/>
                <a:cs typeface="Verdana"/>
              </a:rPr>
              <a:t> </a:t>
            </a:r>
            <a:r>
              <a:rPr sz="1500" spc="-5" dirty="0">
                <a:latin typeface="Verdana"/>
                <a:cs typeface="Verdana"/>
              </a:rPr>
              <a:t>supervisor</a:t>
            </a:r>
            <a:r>
              <a:rPr sz="1500" spc="-50" dirty="0">
                <a:latin typeface="Verdana"/>
                <a:cs typeface="Verdana"/>
              </a:rPr>
              <a:t> </a:t>
            </a:r>
            <a:r>
              <a:rPr sz="1500" spc="-5" dirty="0">
                <a:latin typeface="Verdana"/>
                <a:cs typeface="Verdana"/>
              </a:rPr>
              <a:t>for </a:t>
            </a:r>
            <a:r>
              <a:rPr sz="1500" spc="-509" dirty="0">
                <a:latin typeface="Verdana"/>
                <a:cs typeface="Verdana"/>
              </a:rPr>
              <a:t> </a:t>
            </a:r>
            <a:r>
              <a:rPr sz="1500" spc="-5" dirty="0">
                <a:latin typeface="Verdana"/>
                <a:cs typeface="Verdana"/>
              </a:rPr>
              <a:t>each school </a:t>
            </a:r>
            <a:r>
              <a:rPr sz="1500" dirty="0">
                <a:latin typeface="Verdana"/>
                <a:cs typeface="Verdana"/>
              </a:rPr>
              <a:t> </a:t>
            </a:r>
            <a:r>
              <a:rPr sz="1500" spc="-5" dirty="0">
                <a:latin typeface="Verdana"/>
                <a:cs typeface="Verdana"/>
              </a:rPr>
              <a:t>complex</a:t>
            </a:r>
            <a:endParaRPr sz="1500">
              <a:latin typeface="Verdana"/>
              <a:cs typeface="Verdana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1312600" y="5285553"/>
            <a:ext cx="1534160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00"/>
              </a:spcBef>
            </a:pPr>
            <a:r>
              <a:rPr sz="1500" dirty="0">
                <a:latin typeface="Verdana"/>
                <a:cs typeface="Verdana"/>
              </a:rPr>
              <a:t>1</a:t>
            </a:r>
            <a:r>
              <a:rPr sz="1500" spc="-55" dirty="0">
                <a:latin typeface="Verdana"/>
                <a:cs typeface="Verdana"/>
              </a:rPr>
              <a:t> </a:t>
            </a:r>
            <a:r>
              <a:rPr sz="1500" spc="-5" dirty="0">
                <a:latin typeface="Verdana"/>
                <a:cs typeface="Verdana"/>
              </a:rPr>
              <a:t>supervisor</a:t>
            </a:r>
            <a:r>
              <a:rPr sz="1500" spc="-50" dirty="0">
                <a:latin typeface="Verdana"/>
                <a:cs typeface="Verdana"/>
              </a:rPr>
              <a:t> </a:t>
            </a:r>
            <a:r>
              <a:rPr sz="1500" spc="-5" dirty="0">
                <a:latin typeface="Verdana"/>
                <a:cs typeface="Verdana"/>
              </a:rPr>
              <a:t>for </a:t>
            </a:r>
            <a:r>
              <a:rPr sz="1500" spc="-509" dirty="0">
                <a:latin typeface="Verdana"/>
                <a:cs typeface="Verdana"/>
              </a:rPr>
              <a:t> </a:t>
            </a:r>
            <a:r>
              <a:rPr sz="1500" spc="-5" dirty="0">
                <a:latin typeface="Verdana"/>
                <a:cs typeface="Verdana"/>
              </a:rPr>
              <a:t>the Hospital </a:t>
            </a:r>
            <a:r>
              <a:rPr sz="1500" dirty="0">
                <a:latin typeface="Verdana"/>
                <a:cs typeface="Verdana"/>
              </a:rPr>
              <a:t> </a:t>
            </a:r>
            <a:r>
              <a:rPr sz="1500" spc="-5" dirty="0">
                <a:latin typeface="Verdana"/>
                <a:cs typeface="Verdana"/>
              </a:rPr>
              <a:t>School</a:t>
            </a:r>
            <a:endParaRPr sz="1500">
              <a:latin typeface="Verdana"/>
              <a:cs typeface="Verdana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1746149" y="354019"/>
            <a:ext cx="1575435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90805">
              <a:lnSpc>
                <a:spcPct val="100000"/>
              </a:lnSpc>
              <a:spcBef>
                <a:spcPts val="100"/>
              </a:spcBef>
            </a:pPr>
            <a:r>
              <a:rPr sz="1500" dirty="0">
                <a:latin typeface="Verdana"/>
                <a:cs typeface="Verdana"/>
              </a:rPr>
              <a:t>1 </a:t>
            </a:r>
            <a:r>
              <a:rPr sz="1500" spc="-5" dirty="0">
                <a:latin typeface="Verdana"/>
                <a:cs typeface="Verdana"/>
              </a:rPr>
              <a:t>assistant for </a:t>
            </a:r>
            <a:r>
              <a:rPr sz="1500" dirty="0">
                <a:latin typeface="Verdana"/>
                <a:cs typeface="Verdana"/>
              </a:rPr>
              <a:t> </a:t>
            </a:r>
            <a:r>
              <a:rPr sz="1500" spc="-5" dirty="0">
                <a:latin typeface="Verdana"/>
                <a:cs typeface="Verdana"/>
              </a:rPr>
              <a:t>the Primary and </a:t>
            </a:r>
            <a:r>
              <a:rPr sz="1500" spc="-515" dirty="0">
                <a:latin typeface="Verdana"/>
                <a:cs typeface="Verdana"/>
              </a:rPr>
              <a:t> </a:t>
            </a:r>
            <a:r>
              <a:rPr sz="1500" spc="-5" dirty="0">
                <a:latin typeface="Verdana"/>
                <a:cs typeface="Verdana"/>
              </a:rPr>
              <a:t>Nursery</a:t>
            </a:r>
            <a:r>
              <a:rPr sz="1500" spc="-90" dirty="0">
                <a:latin typeface="Verdana"/>
                <a:cs typeface="Verdana"/>
              </a:rPr>
              <a:t> </a:t>
            </a:r>
            <a:r>
              <a:rPr sz="1500" spc="-5" dirty="0">
                <a:latin typeface="Verdana"/>
                <a:cs typeface="Verdana"/>
              </a:rPr>
              <a:t>Schools</a:t>
            </a:r>
            <a:endParaRPr sz="1500"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7037595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 smtClean="0"/>
              <a:t>L’organisation scolaire</a:t>
            </a:r>
            <a:endParaRPr lang="fr-FR" dirty="0"/>
          </a:p>
        </p:txBody>
      </p:sp>
      <p:sp>
        <p:nvSpPr>
          <p:cNvPr id="3" name="ZoneTexte 2"/>
          <p:cNvSpPr txBox="1"/>
          <p:nvPr/>
        </p:nvSpPr>
        <p:spPr>
          <a:xfrm>
            <a:off x="714102" y="1324890"/>
            <a:ext cx="10763795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fr-FR" sz="2800" dirty="0" smtClean="0"/>
              <a:t>20 élèves en moyenne par classe </a:t>
            </a:r>
          </a:p>
          <a:p>
            <a:pPr marL="285750" indent="-285750">
              <a:buFontTx/>
              <a:buChar char="-"/>
            </a:pPr>
            <a:r>
              <a:rPr lang="fr-FR" sz="2800" dirty="0"/>
              <a:t>La maternelle n’est pas obligatoire : il existe 3 niveaux de classe comme en France, mais pas d’accueil en TPS</a:t>
            </a:r>
            <a:r>
              <a:rPr lang="fr-FR" sz="2800" dirty="0" smtClean="0"/>
              <a:t>.</a:t>
            </a:r>
          </a:p>
          <a:p>
            <a:pPr marL="285750" indent="-285750">
              <a:buFontTx/>
              <a:buChar char="-"/>
            </a:pPr>
            <a:r>
              <a:rPr lang="fr-FR" sz="2800" dirty="0" smtClean="0"/>
              <a:t>1 niveau par classe mais avec plusieurs enseignants (horaires différents) : </a:t>
            </a:r>
            <a:r>
              <a:rPr lang="fr-FR" sz="2800" dirty="0"/>
              <a:t>22h avec les </a:t>
            </a:r>
            <a:r>
              <a:rPr lang="fr-FR" sz="2800" dirty="0" smtClean="0"/>
              <a:t>élèves (7h30-12h ou 10h-16h) </a:t>
            </a:r>
            <a:r>
              <a:rPr lang="fr-FR" sz="2800" dirty="0"/>
              <a:t>+ 2 h de travail en équipe </a:t>
            </a:r>
            <a:r>
              <a:rPr lang="fr-FR" sz="2800" dirty="0" smtClean="0"/>
              <a:t>qui correspondent à </a:t>
            </a:r>
            <a:r>
              <a:rPr lang="fr-FR" sz="2800" dirty="0"/>
              <a:t>2h de </a:t>
            </a:r>
            <a:r>
              <a:rPr lang="fr-FR" sz="2800" dirty="0" smtClean="0"/>
              <a:t>préparation de classe (pas de préparation de classe à la maison) / au collège : 18h d’enseignement</a:t>
            </a:r>
          </a:p>
          <a:p>
            <a:pPr marL="285750" indent="-285750">
              <a:buFontTx/>
              <a:buChar char="-"/>
            </a:pPr>
            <a:r>
              <a:rPr lang="fr-FR" sz="2800" dirty="0" smtClean="0"/>
              <a:t>5 niveaux à l’élémentaire, comme en France : 1</a:t>
            </a:r>
            <a:r>
              <a:rPr lang="fr-FR" sz="2800" baseline="30000" dirty="0" smtClean="0"/>
              <a:t>ère</a:t>
            </a:r>
            <a:r>
              <a:rPr lang="fr-FR" sz="2800" dirty="0" smtClean="0"/>
              <a:t>  = CP, 2</a:t>
            </a:r>
            <a:r>
              <a:rPr lang="fr-FR" sz="2800" baseline="30000" dirty="0" smtClean="0"/>
              <a:t>e</a:t>
            </a:r>
            <a:r>
              <a:rPr lang="fr-FR" sz="2800" dirty="0" smtClean="0"/>
              <a:t> = CE1,…</a:t>
            </a:r>
            <a:endParaRPr lang="fr-FR" dirty="0" smtClean="0">
              <a:solidFill>
                <a:srgbClr val="FF0000"/>
              </a:solidFill>
            </a:endParaRPr>
          </a:p>
          <a:p>
            <a:pPr marL="285750" indent="-285750">
              <a:buFontTx/>
              <a:buChar char="-"/>
            </a:pPr>
            <a:r>
              <a:rPr lang="fr-FR" sz="2800" dirty="0" smtClean="0"/>
              <a:t>L’enseignant suit ses élèves pendant toute la scolarité.</a:t>
            </a:r>
          </a:p>
          <a:p>
            <a:pPr marL="285750" indent="-285750">
              <a:buFontTx/>
              <a:buChar char="-"/>
            </a:pPr>
            <a:r>
              <a:rPr lang="fr-FR" sz="2800" dirty="0"/>
              <a:t>À l’élémentaire, les enseignants se partagent les domaines d’apprentissage (italien, histoire, géographie / domaine </a:t>
            </a:r>
            <a:r>
              <a:rPr lang="fr-FR" sz="2800" dirty="0" smtClean="0"/>
              <a:t>scientifique)</a:t>
            </a:r>
          </a:p>
        </p:txBody>
      </p:sp>
    </p:spTree>
    <p:extLst>
      <p:ext uri="{BB962C8B-B14F-4D97-AF65-F5344CB8AC3E}">
        <p14:creationId xmlns:p14="http://schemas.microsoft.com/office/powerpoint/2010/main" val="34428258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 smtClean="0"/>
              <a:t>L’organisation intra-scolaire</a:t>
            </a:r>
            <a:endParaRPr lang="fr-FR" dirty="0"/>
          </a:p>
        </p:txBody>
      </p:sp>
      <p:sp>
        <p:nvSpPr>
          <p:cNvPr id="3" name="ZoneTexte 2"/>
          <p:cNvSpPr txBox="1"/>
          <p:nvPr/>
        </p:nvSpPr>
        <p:spPr>
          <a:xfrm>
            <a:off x="714102" y="1324890"/>
            <a:ext cx="10763795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fr-FR" sz="2800" dirty="0" smtClean="0"/>
              <a:t>5 </a:t>
            </a:r>
            <a:r>
              <a:rPr lang="fr-FR" sz="2800" dirty="0"/>
              <a:t>réunions / an avec tous les enseignants de la maternelle jusqu’au collège + le proviseur</a:t>
            </a:r>
          </a:p>
          <a:p>
            <a:pPr marL="285750" indent="-285750">
              <a:buFontTx/>
              <a:buChar char="-"/>
            </a:pPr>
            <a:r>
              <a:rPr lang="fr-FR" sz="2800" dirty="0"/>
              <a:t>1 réunion par mois entre tous les </a:t>
            </a:r>
            <a:r>
              <a:rPr lang="fr-FR" sz="2800" dirty="0" smtClean="0"/>
              <a:t>enseignants </a:t>
            </a:r>
            <a:r>
              <a:rPr lang="fr-FR" sz="2800" dirty="0"/>
              <a:t>d’un même niveau du </a:t>
            </a:r>
            <a:r>
              <a:rPr lang="fr-FR" sz="2800" dirty="0" smtClean="0"/>
              <a:t>groupement</a:t>
            </a:r>
          </a:p>
          <a:p>
            <a:pPr marL="285750" indent="-285750">
              <a:buFontTx/>
              <a:buChar char="-"/>
            </a:pPr>
            <a:r>
              <a:rPr lang="fr-FR" sz="2800" dirty="0" smtClean="0"/>
              <a:t>2 ou 3 fois / an : les enseignants de même spécialité se retrouvent</a:t>
            </a:r>
            <a:endParaRPr lang="fr-FR" dirty="0"/>
          </a:p>
          <a:p>
            <a:pPr marL="285750" indent="-285750">
              <a:buFontTx/>
              <a:buChar char="-"/>
            </a:pPr>
            <a:r>
              <a:rPr lang="fr-FR" sz="2800" dirty="0"/>
              <a:t>Réunions de </a:t>
            </a:r>
            <a:r>
              <a:rPr lang="fr-FR" sz="2800" dirty="0" smtClean="0"/>
              <a:t>« continuité » </a:t>
            </a:r>
            <a:r>
              <a:rPr lang="fr-FR" sz="2800" dirty="0"/>
              <a:t>: 2 fois par </a:t>
            </a:r>
            <a:r>
              <a:rPr lang="fr-FR" sz="2800" dirty="0" smtClean="0"/>
              <a:t>an</a:t>
            </a:r>
            <a:endParaRPr lang="fr-FR" b="1" dirty="0" smtClean="0">
              <a:solidFill>
                <a:srgbClr val="00B0F0"/>
              </a:solidFill>
            </a:endParaRPr>
          </a:p>
          <a:p>
            <a:pPr marL="285750" indent="-285750">
              <a:buFontTx/>
              <a:buChar char="-"/>
            </a:pPr>
            <a:endParaRPr lang="fr-FR" dirty="0" smtClean="0"/>
          </a:p>
          <a:p>
            <a:pPr marL="285750" indent="-285750">
              <a:buFontTx/>
              <a:buChar char="-"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22977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910</TotalTime>
  <Words>944</Words>
  <Application>Microsoft Office PowerPoint</Application>
  <PresentationFormat>Grand écran</PresentationFormat>
  <Paragraphs>121</Paragraphs>
  <Slides>27</Slides>
  <Notes>2</Notes>
  <HiddenSlides>0</HiddenSlides>
  <MMClips>0</MMClips>
  <ScaleCrop>false</ScaleCrop>
  <HeadingPairs>
    <vt:vector size="8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27</vt:i4>
      </vt:variant>
    </vt:vector>
  </HeadingPairs>
  <TitlesOfParts>
    <vt:vector size="34" baseType="lpstr">
      <vt:lpstr>Arial</vt:lpstr>
      <vt:lpstr>Arial MT</vt:lpstr>
      <vt:lpstr>Calibri</vt:lpstr>
      <vt:lpstr>Calibri Light</vt:lpstr>
      <vt:lpstr>Verdana</vt:lpstr>
      <vt:lpstr>Thème Office</vt:lpstr>
      <vt:lpstr>Objet d’environnement du Gestionnaire de liaisons</vt:lpstr>
      <vt:lpstr>L’organisation du système scolaire italien</vt:lpstr>
      <vt:lpstr>Istituto Comprensivo  di Vigliano B.se</vt:lpstr>
      <vt:lpstr>Scuole dell’Infanzia e sezione Ospedaliera</vt:lpstr>
      <vt:lpstr>Scuole Primarie</vt:lpstr>
      <vt:lpstr>Scuole Secondarie</vt:lpstr>
      <vt:lpstr>Istituto Comprensivo di Vigliano B.se</vt:lpstr>
      <vt:lpstr>Our Staff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Les rythmes scolaires</vt:lpstr>
      <vt:lpstr>Présentation PowerPoint</vt:lpstr>
      <vt:lpstr>Un exemple d’emploi du temps –CE1</vt:lpstr>
      <vt:lpstr>Présentation PowerPoint</vt:lpstr>
      <vt:lpstr>Présentation PowerPoint</vt:lpstr>
      <vt:lpstr>Présentation PowerPoint</vt:lpstr>
      <vt:lpstr>Une attention portée à toutes les langues</vt:lpstr>
      <vt:lpstr>Quels résultats au niveau international?</vt:lpstr>
      <vt:lpstr>Présentation PowerPoint</vt:lpstr>
      <vt:lpstr>Présentation PowerPoint</vt:lpstr>
      <vt:lpstr>Présentation PowerPoint</vt:lpstr>
      <vt:lpstr>FORMATION DES ENSEIGNANTS</vt:lpstr>
    </vt:vector>
  </TitlesOfParts>
  <Company>Rectorat de Poitiers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L’organisation du système scolaire italien</dc:title>
  <dc:creator>vperio</dc:creator>
  <cp:lastModifiedBy>vperio</cp:lastModifiedBy>
  <cp:revision>28</cp:revision>
  <dcterms:created xsi:type="dcterms:W3CDTF">2024-05-01T08:34:47Z</dcterms:created>
  <dcterms:modified xsi:type="dcterms:W3CDTF">2024-06-25T07:21:20Z</dcterms:modified>
</cp:coreProperties>
</file>