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262" r:id="rId2"/>
    <p:sldId id="267" r:id="rId3"/>
    <p:sldId id="488" r:id="rId4"/>
    <p:sldId id="505" r:id="rId5"/>
    <p:sldId id="698" r:id="rId6"/>
    <p:sldId id="490" r:id="rId7"/>
    <p:sldId id="497" r:id="rId8"/>
    <p:sldId id="404" r:id="rId9"/>
    <p:sldId id="542" r:id="rId10"/>
    <p:sldId id="498" r:id="rId11"/>
    <p:sldId id="499" r:id="rId12"/>
    <p:sldId id="487" r:id="rId13"/>
    <p:sldId id="501" r:id="rId14"/>
    <p:sldId id="502" r:id="rId15"/>
    <p:sldId id="543" r:id="rId16"/>
    <p:sldId id="492" r:id="rId17"/>
    <p:sldId id="282" r:id="rId18"/>
    <p:sldId id="694" r:id="rId19"/>
    <p:sldId id="351" r:id="rId20"/>
    <p:sldId id="352" r:id="rId21"/>
    <p:sldId id="551" r:id="rId22"/>
    <p:sldId id="553" r:id="rId23"/>
    <p:sldId id="550" r:id="rId24"/>
    <p:sldId id="555" r:id="rId25"/>
    <p:sldId id="683" r:id="rId26"/>
    <p:sldId id="687" r:id="rId27"/>
    <p:sldId id="554" r:id="rId28"/>
    <p:sldId id="604" r:id="rId29"/>
    <p:sldId id="281" r:id="rId30"/>
    <p:sldId id="552" r:id="rId31"/>
    <p:sldId id="256" r:id="rId32"/>
    <p:sldId id="695" r:id="rId33"/>
    <p:sldId id="545" r:id="rId34"/>
    <p:sldId id="459" r:id="rId35"/>
    <p:sldId id="548" r:id="rId36"/>
    <p:sldId id="549" r:id="rId37"/>
    <p:sldId id="556" r:id="rId38"/>
    <p:sldId id="688" r:id="rId39"/>
    <p:sldId id="689" r:id="rId40"/>
    <p:sldId id="692" r:id="rId41"/>
    <p:sldId id="693" r:id="rId42"/>
    <p:sldId id="690" r:id="rId43"/>
    <p:sldId id="544" r:id="rId44"/>
    <p:sldId id="700" r:id="rId45"/>
    <p:sldId id="699" r:id="rId46"/>
    <p:sldId id="686" r:id="rId47"/>
    <p:sldId id="557" r:id="rId48"/>
    <p:sldId id="258" r:id="rId49"/>
    <p:sldId id="260" r:id="rId50"/>
    <p:sldId id="702" r:id="rId51"/>
    <p:sldId id="685" r:id="rId52"/>
    <p:sldId id="704" r:id="rId53"/>
    <p:sldId id="684" r:id="rId54"/>
    <p:sldId id="560" r:id="rId55"/>
    <p:sldId id="257" r:id="rId56"/>
    <p:sldId id="691" r:id="rId57"/>
    <p:sldId id="701" r:id="rId58"/>
    <p:sldId id="561" r:id="rId59"/>
    <p:sldId id="682" r:id="rId60"/>
    <p:sldId id="558" r:id="rId61"/>
    <p:sldId id="696" r:id="rId62"/>
    <p:sldId id="703" r:id="rId6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3472"/>
    <a:srgbClr val="222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11"/>
    <p:restoredTop sz="93822"/>
  </p:normalViewPr>
  <p:slideViewPr>
    <p:cSldViewPr snapToGrid="0">
      <p:cViewPr varScale="1">
        <p:scale>
          <a:sx n="68" d="100"/>
          <a:sy n="68" d="100"/>
        </p:scale>
        <p:origin x="25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ans%20titre:Users:xavier:Desktop:LONG-M&#201;TRAGE%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areaChart>
        <c:grouping val="standard"/>
        <c:varyColors val="0"/>
        <c:ser>
          <c:idx val="0"/>
          <c:order val="0"/>
          <c:spPr>
            <a:solidFill>
              <a:srgbClr val="C0504D"/>
            </a:solidFill>
            <a:ln w="47625">
              <a:noFill/>
            </a:ln>
          </c:spPr>
          <c:val>
            <c:numRef>
              <c:f>Feuil1!$A$1:$A$87</c:f>
              <c:numCache>
                <c:formatCode>General</c:formatCode>
                <c:ptCount val="87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</c:v>
                </c:pt>
                <c:pt idx="20">
                  <c:v>1</c:v>
                </c:pt>
                <c:pt idx="21">
                  <c:v>0</c:v>
                </c:pt>
                <c:pt idx="22">
                  <c:v>1</c:v>
                </c:pt>
                <c:pt idx="23">
                  <c:v>1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2</c:v>
                </c:pt>
                <c:pt idx="38">
                  <c:v>0</c:v>
                </c:pt>
                <c:pt idx="39">
                  <c:v>3</c:v>
                </c:pt>
                <c:pt idx="40">
                  <c:v>1</c:v>
                </c:pt>
                <c:pt idx="41">
                  <c:v>0</c:v>
                </c:pt>
                <c:pt idx="42">
                  <c:v>1</c:v>
                </c:pt>
                <c:pt idx="43">
                  <c:v>2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0</c:v>
                </c:pt>
                <c:pt idx="48">
                  <c:v>3</c:v>
                </c:pt>
                <c:pt idx="49">
                  <c:v>2</c:v>
                </c:pt>
                <c:pt idx="50">
                  <c:v>2</c:v>
                </c:pt>
                <c:pt idx="51">
                  <c:v>1</c:v>
                </c:pt>
                <c:pt idx="52">
                  <c:v>2</c:v>
                </c:pt>
                <c:pt idx="53">
                  <c:v>3</c:v>
                </c:pt>
                <c:pt idx="54">
                  <c:v>2</c:v>
                </c:pt>
                <c:pt idx="55">
                  <c:v>0</c:v>
                </c:pt>
                <c:pt idx="56">
                  <c:v>2</c:v>
                </c:pt>
                <c:pt idx="57">
                  <c:v>0</c:v>
                </c:pt>
                <c:pt idx="58">
                  <c:v>2</c:v>
                </c:pt>
                <c:pt idx="59">
                  <c:v>1</c:v>
                </c:pt>
                <c:pt idx="60">
                  <c:v>2</c:v>
                </c:pt>
                <c:pt idx="61">
                  <c:v>0</c:v>
                </c:pt>
                <c:pt idx="62">
                  <c:v>1</c:v>
                </c:pt>
                <c:pt idx="63">
                  <c:v>0</c:v>
                </c:pt>
                <c:pt idx="64">
                  <c:v>0</c:v>
                </c:pt>
                <c:pt idx="65">
                  <c:v>1</c:v>
                </c:pt>
                <c:pt idx="66">
                  <c:v>0</c:v>
                </c:pt>
                <c:pt idx="67">
                  <c:v>0</c:v>
                </c:pt>
                <c:pt idx="68">
                  <c:v>3</c:v>
                </c:pt>
                <c:pt idx="69">
                  <c:v>1</c:v>
                </c:pt>
                <c:pt idx="70">
                  <c:v>1</c:v>
                </c:pt>
                <c:pt idx="71">
                  <c:v>4</c:v>
                </c:pt>
                <c:pt idx="72">
                  <c:v>4</c:v>
                </c:pt>
                <c:pt idx="73">
                  <c:v>3</c:v>
                </c:pt>
                <c:pt idx="74">
                  <c:v>3</c:v>
                </c:pt>
                <c:pt idx="75">
                  <c:v>4</c:v>
                </c:pt>
                <c:pt idx="76">
                  <c:v>5</c:v>
                </c:pt>
                <c:pt idx="77">
                  <c:v>5</c:v>
                </c:pt>
                <c:pt idx="78">
                  <c:v>4</c:v>
                </c:pt>
                <c:pt idx="79">
                  <c:v>4</c:v>
                </c:pt>
                <c:pt idx="80">
                  <c:v>9</c:v>
                </c:pt>
                <c:pt idx="81">
                  <c:v>4</c:v>
                </c:pt>
                <c:pt idx="82">
                  <c:v>6</c:v>
                </c:pt>
                <c:pt idx="83">
                  <c:v>6</c:v>
                </c:pt>
                <c:pt idx="84">
                  <c:v>5</c:v>
                </c:pt>
                <c:pt idx="85">
                  <c:v>13</c:v>
                </c:pt>
                <c:pt idx="8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DA-214F-A2C4-A021E8C2B1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26636488"/>
        <c:axId val="-2026633480"/>
      </c:areaChart>
      <c:catAx>
        <c:axId val="-2026636488"/>
        <c:scaling>
          <c:orientation val="minMax"/>
        </c:scaling>
        <c:delete val="1"/>
        <c:axPos val="b"/>
        <c:majorGridlines/>
        <c:majorTickMark val="out"/>
        <c:minorTickMark val="none"/>
        <c:tickLblPos val="nextTo"/>
        <c:crossAx val="-2026633480"/>
        <c:crosses val="autoZero"/>
        <c:auto val="1"/>
        <c:lblAlgn val="ctr"/>
        <c:lblOffset val="100"/>
        <c:noMultiLvlLbl val="0"/>
      </c:catAx>
      <c:valAx>
        <c:axId val="-20266334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2663648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D30A7-E10B-7F4D-9B7F-A5482D03FBA6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44701-EEA4-804B-B200-C77E382CBA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8824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320398-9604-3147-A188-9070BC9A9A32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5976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91BD1-7E52-7A43-BDBC-6E23BAA451CE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5006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91BD1-7E52-7A43-BDBC-6E23BAA451CE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5006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44701-EEA4-804B-B200-C77E382CBA5B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9347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D77DFA-A211-04A1-D8D1-8192EA9300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5321767-AEBF-D80D-FDEE-435D2090B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BE4C0A-B46A-4A32-FAA2-BB86D78EB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4949-B262-1140-8540-A926E5A1D1AA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C73DD9-1F7F-20EA-D525-EEF26D8DB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A2CDBE-0157-D3AB-3486-C1C40AB4F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72C9E-2E72-F440-977E-CA7E3EDEE2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3379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D39C5F-1829-AF10-C8C0-550CCABDF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FDA4024-61BE-1FD8-70E4-3075EC28B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4C57F6-2678-08AB-76AC-4B231D16F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4949-B262-1140-8540-A926E5A1D1AA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4A83BE-3949-9CDF-ED40-13440858C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7AD86D-46C8-2788-0E0C-DBE299630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72C9E-2E72-F440-977E-CA7E3EDEE2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3553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F318966-D0DD-E803-E49C-EE5E7476E1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1D623C2-7F74-C040-330A-C0CBDDD5C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8C21B0-83B0-BF0A-8C78-E8FF3898C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4949-B262-1140-8540-A926E5A1D1AA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391179-C37E-8F53-64B5-141F397A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A3CB38-B34C-3CB6-230A-38FF73AF0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72C9E-2E72-F440-977E-CA7E3EDEE2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316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8B4067-8129-9271-6E3D-4CB46DCD2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581460-F769-3919-0E41-B608076F8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A3525B-B640-101B-CAE5-DF37BDDAD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4949-B262-1140-8540-A926E5A1D1AA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5FF209-7648-2FEC-81A5-2BA53043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FF9F23-6E7A-0B67-B77F-86D62EF8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72C9E-2E72-F440-977E-CA7E3EDEE2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288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C39371-9BC1-7F36-EC38-BF18F44EC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F22CBE-6478-AE4A-4C80-A132591F8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013A15-EEAC-8882-4C9D-6EE68F457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4949-B262-1140-8540-A926E5A1D1AA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85A26A-506C-A2E7-0A08-187CE55DA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2AEEDB-2382-30F4-F081-671DC26DB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72C9E-2E72-F440-977E-CA7E3EDEE2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948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BA9F7D-094E-968C-7420-E5D1F90F5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16BB04-F3DB-A298-537C-73E72AE3A8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51FE54F-CAB5-5AE2-FBEA-1990578CF6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3432DD9-0407-B477-E8ED-3B1684B97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4949-B262-1140-8540-A926E5A1D1AA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36FE43-97ED-80AC-48FC-9C9305DC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49B077D-01AB-C876-67A1-B166C70E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72C9E-2E72-F440-977E-CA7E3EDEE2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4348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B6FE57-0795-8700-3E92-F9873B4AF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AE08388-3F8E-18CB-D449-2862953E8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1CBFD7-22C8-1AA8-8199-2972729AC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DAB45D0-8E16-A299-EA76-9EA21A4132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D9B16E7-C919-7681-1D4C-C2961CE7B7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4463BFB-1D8A-5C2E-9B8D-D8A10DD06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4949-B262-1140-8540-A926E5A1D1AA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0E95377-B7A0-EB34-1423-15A029B3F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D843A05-0095-E38A-E65B-BDC9DD511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72C9E-2E72-F440-977E-CA7E3EDEE2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402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362B4A-5E4F-D4F3-AA91-B07112B14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734DB48-ADC2-F0B7-31DB-52A18CC34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4949-B262-1140-8540-A926E5A1D1AA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4C9F24C-5A2A-879C-5185-BEF6D040E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966136-DB7F-DBA4-E6D2-E9EF9A6CD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72C9E-2E72-F440-977E-CA7E3EDEE2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3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8EB8A0E-5B78-26E9-83D7-60A120300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4949-B262-1140-8540-A926E5A1D1AA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CA950FE-B12A-D4B1-F3C8-A5CAE8C07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0C225E-23D1-78F1-8681-D930C9231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72C9E-2E72-F440-977E-CA7E3EDEE2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8189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3CE6ED-6ADF-9F69-F0FC-A88373C5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30B7FF-9E59-6FAF-9C2E-2903F2A90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7DD9D19-529A-2E41-1A28-51BC9AB43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CB13945-63C1-2950-B84D-CC08254F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4949-B262-1140-8540-A926E5A1D1AA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601733-0979-810F-78C1-DC5090DE2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D307279-A999-EECC-C8EC-1F29C784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72C9E-2E72-F440-977E-CA7E3EDEE2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4794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6C5715-D2C4-F09F-4BB0-15C224E51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A0AA400-CEAE-F95F-DA21-6E2684BC29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6AB7669-181A-F673-4670-6F7FB88EE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F98B160-2122-2BA5-0EEB-6CA66DADC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4949-B262-1140-8540-A926E5A1D1AA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4C8D026-96D9-9534-5178-B640C50F4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4224E85-B7E7-40AF-1A26-ECA305227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72C9E-2E72-F440-977E-CA7E3EDEE2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7379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B388805-2D08-C923-12DF-0E0BF22A8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F215B5-2B95-2B02-92B1-E8E08F532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E796AB-5C1D-C4D3-FF8E-5770466706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94949-B262-1140-8540-A926E5A1D1AA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3351F1-8E0A-32A6-1C4B-716354D5D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A0751C-CC63-7030-3928-D52E1E7C9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72C9E-2E72-F440-977E-CA7E3EDEE2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068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F%C3%A9lix_Guattari" TargetMode="External"/><Relationship Id="rId2" Type="http://schemas.openxmlformats.org/officeDocument/2006/relationships/hyperlink" Target="https://fr.wikipedia.org/wiki/Gilles_Deleuze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r.wikipedia.org/wiki/Qu%27est-ce_que_la_philosophie_%3F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089F476-1870-7E77-035F-66C8FFD14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203" y="147938"/>
            <a:ext cx="4921593" cy="656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25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2566989" y="5013325"/>
            <a:ext cx="6624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400" b="1">
                <a:solidFill>
                  <a:schemeClr val="bg1"/>
                </a:solidFill>
              </a:rPr>
              <a:t>Chie la petite peste - 1981</a:t>
            </a:r>
          </a:p>
        </p:txBody>
      </p:sp>
      <p:pic>
        <p:nvPicPr>
          <p:cNvPr id="36867" name="Image 1" descr="arton2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98488"/>
            <a:ext cx="99060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ZoneTexte 4"/>
          <p:cNvSpPr txBox="1">
            <a:spLocks noChangeArrowheads="1"/>
          </p:cNvSpPr>
          <p:nvPr/>
        </p:nvSpPr>
        <p:spPr bwMode="auto">
          <a:xfrm>
            <a:off x="1128712" y="5962307"/>
            <a:ext cx="9934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dirty="0">
                <a:latin typeface="+mn-lt"/>
                <a:cs typeface="Ayuthaya" charset="0"/>
              </a:rPr>
              <a:t>1985 -  Gwen, le livre de sable</a:t>
            </a:r>
            <a:endParaRPr lang="fr-FR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2736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3287714" y="5084763"/>
            <a:ext cx="5976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400" b="1">
                <a:solidFill>
                  <a:schemeClr val="bg1"/>
                </a:solidFill>
              </a:rPr>
              <a:t> Le Tombeau des lucioles - 1988</a:t>
            </a:r>
          </a:p>
        </p:txBody>
      </p:sp>
      <p:pic>
        <p:nvPicPr>
          <p:cNvPr id="37891" name="Picture 8" descr="film_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20713"/>
            <a:ext cx="676275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Image 1" descr="chateau-des-singes-06-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1"/>
            <a:ext cx="8439150" cy="54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ZoneTexte 4"/>
          <p:cNvSpPr txBox="1">
            <a:spLocks noChangeArrowheads="1"/>
          </p:cNvSpPr>
          <p:nvPr/>
        </p:nvSpPr>
        <p:spPr bwMode="auto">
          <a:xfrm>
            <a:off x="1524000" y="594995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dirty="0">
                <a:latin typeface="+mn-lt"/>
                <a:cs typeface="Ayuthaya" charset="0"/>
              </a:rPr>
              <a:t>1999 - Le Château des singes (400 000 entrées)</a:t>
            </a:r>
            <a:endParaRPr lang="fr-FR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7418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6"/>
          <p:cNvSpPr>
            <a:spLocks noChangeArrowheads="1"/>
          </p:cNvSpPr>
          <p:nvPr/>
        </p:nvSpPr>
        <p:spPr bwMode="auto">
          <a:xfrm>
            <a:off x="1857504" y="6170879"/>
            <a:ext cx="80645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000" dirty="0"/>
              <a:t>2004, L’ile de Black Mor (220 000 entrées)</a:t>
            </a:r>
          </a:p>
        </p:txBody>
      </p:sp>
      <p:pic>
        <p:nvPicPr>
          <p:cNvPr id="20483" name="Image 3" descr="Lile 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460" y="487066"/>
            <a:ext cx="9403491" cy="528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897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 1" descr="letableau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22" y="404814"/>
            <a:ext cx="8951955" cy="539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ZoneTexte 4"/>
          <p:cNvSpPr txBox="1">
            <a:spLocks noChangeArrowheads="1"/>
          </p:cNvSpPr>
          <p:nvPr/>
        </p:nvSpPr>
        <p:spPr bwMode="auto">
          <a:xfrm>
            <a:off x="1655803" y="6051549"/>
            <a:ext cx="9144001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dirty="0">
                <a:latin typeface="+mn-lt"/>
                <a:cs typeface="Ayuthaya" charset="0"/>
              </a:rPr>
              <a:t>2011 Le Tableau (300 000 entrées)</a:t>
            </a:r>
            <a:endParaRPr lang="fr-FR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1324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oneTexte 4"/>
          <p:cNvSpPr txBox="1">
            <a:spLocks noChangeArrowheads="1"/>
          </p:cNvSpPr>
          <p:nvPr/>
        </p:nvSpPr>
        <p:spPr bwMode="auto">
          <a:xfrm>
            <a:off x="1808323" y="6226735"/>
            <a:ext cx="8526162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dirty="0">
                <a:latin typeface="+mn-lt"/>
                <a:cs typeface="Ayuthaya" charset="0"/>
              </a:rPr>
              <a:t>2015, Louise en hiver (80 000 entrées)</a:t>
            </a:r>
            <a:endParaRPr lang="fr-FR" sz="2000" dirty="0">
              <a:latin typeface="+mn-lt"/>
            </a:endParaRPr>
          </a:p>
        </p:txBody>
      </p:sp>
      <p:pic>
        <p:nvPicPr>
          <p:cNvPr id="2" name="Image 1" descr="loui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822" y="229628"/>
            <a:ext cx="8435663" cy="596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75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ZoneTexte 3"/>
          <p:cNvSpPr txBox="1">
            <a:spLocks noChangeArrowheads="1"/>
          </p:cNvSpPr>
          <p:nvPr/>
        </p:nvSpPr>
        <p:spPr bwMode="auto">
          <a:xfrm>
            <a:off x="1524000" y="5732464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b="1">
                <a:solidFill>
                  <a:srgbClr val="FFFFFF"/>
                </a:solidFill>
                <a:latin typeface="Ayuthaya" charset="0"/>
                <a:cs typeface="Ayuthaya" charset="0"/>
              </a:rPr>
              <a:t>1967 L’Arche de Noé</a:t>
            </a:r>
            <a:endParaRPr lang="fr-FR" sz="2000">
              <a:solidFill>
                <a:srgbClr val="FFFFFF"/>
              </a:solidFill>
            </a:endParaRPr>
          </a:p>
          <a:p>
            <a:pPr algn="ctr" eaLnBrk="1" hangingPunct="1"/>
            <a:r>
              <a:rPr lang="fr-FR" sz="2000" b="1" u="sng">
                <a:solidFill>
                  <a:srgbClr val="FFFFFF"/>
                </a:solidFill>
                <a:latin typeface="Ayuthaya" charset="0"/>
                <a:cs typeface="Ayuthaya" charset="0"/>
              </a:rPr>
              <a:t>1969 Une Bombe par hasard</a:t>
            </a:r>
            <a:endParaRPr lang="fr-FR" sz="2000" u="sng">
              <a:solidFill>
                <a:srgbClr val="FFFFFF"/>
              </a:solidFill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F09EE29-D302-5993-1B65-A06C3CF25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597" y="417511"/>
            <a:ext cx="9448805" cy="5314953"/>
          </a:xfrm>
        </p:spPr>
      </p:pic>
      <p:sp>
        <p:nvSpPr>
          <p:cNvPr id="6" name="ZoneTexte 4">
            <a:extLst>
              <a:ext uri="{FF2B5EF4-FFF2-40B4-BE49-F238E27FC236}">
                <a16:creationId xmlns:a16="http://schemas.microsoft.com/office/drawing/2014/main" id="{66B7637E-565B-2D06-7A0A-678825736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918" y="5885657"/>
            <a:ext cx="8526162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dirty="0">
                <a:latin typeface="+mn-lt"/>
                <a:cs typeface="Ayuthaya" charset="0"/>
              </a:rPr>
              <a:t>2019, Le Voyage du prince (110 000 entrées)</a:t>
            </a:r>
            <a:endParaRPr lang="fr-FR" sz="2000" dirty="0">
              <a:latin typeface="+mn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3F90DB0-2932-1258-5925-4A47C775D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597" y="417511"/>
            <a:ext cx="9448804" cy="531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76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ZoneTexte 3"/>
          <p:cNvSpPr txBox="1">
            <a:spLocks noChangeArrowheads="1"/>
          </p:cNvSpPr>
          <p:nvPr/>
        </p:nvSpPr>
        <p:spPr bwMode="auto">
          <a:xfrm>
            <a:off x="1524000" y="5732464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b="1">
                <a:solidFill>
                  <a:srgbClr val="FFFFFF"/>
                </a:solidFill>
                <a:latin typeface="Ayuthaya" charset="0"/>
                <a:cs typeface="Ayuthaya" charset="0"/>
              </a:rPr>
              <a:t>1967 L’Arche de Noé</a:t>
            </a:r>
            <a:endParaRPr lang="fr-FR" sz="2000">
              <a:solidFill>
                <a:srgbClr val="FFFFFF"/>
              </a:solidFill>
            </a:endParaRPr>
          </a:p>
          <a:p>
            <a:pPr algn="ctr" eaLnBrk="1" hangingPunct="1"/>
            <a:r>
              <a:rPr lang="fr-FR" sz="2000" b="1" u="sng">
                <a:solidFill>
                  <a:srgbClr val="FFFFFF"/>
                </a:solidFill>
                <a:latin typeface="Ayuthaya" charset="0"/>
                <a:cs typeface="Ayuthaya" charset="0"/>
              </a:rPr>
              <a:t>1969 Une Bombe par hasard</a:t>
            </a:r>
            <a:endParaRPr lang="fr-FR" sz="2000" u="sng">
              <a:solidFill>
                <a:srgbClr val="FFFFFF"/>
              </a:solidFill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F09EE29-D302-5993-1B65-A06C3CF25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597" y="417511"/>
            <a:ext cx="9448805" cy="5314953"/>
          </a:xfrm>
        </p:spPr>
      </p:pic>
      <p:sp>
        <p:nvSpPr>
          <p:cNvPr id="6" name="ZoneTexte 4">
            <a:extLst>
              <a:ext uri="{FF2B5EF4-FFF2-40B4-BE49-F238E27FC236}">
                <a16:creationId xmlns:a16="http://schemas.microsoft.com/office/drawing/2014/main" id="{66B7637E-565B-2D06-7A0A-678825736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918" y="5885657"/>
            <a:ext cx="8526162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dirty="0">
                <a:latin typeface="+mn-lt"/>
                <a:cs typeface="Ayuthaya" charset="0"/>
              </a:rPr>
              <a:t>2024, </a:t>
            </a:r>
            <a:r>
              <a:rPr lang="fr-FR" sz="2000" dirty="0" err="1">
                <a:latin typeface="+mn-lt"/>
                <a:cs typeface="Ayuthaya" charset="0"/>
              </a:rPr>
              <a:t>Slocum</a:t>
            </a:r>
            <a:r>
              <a:rPr lang="fr-FR" sz="2000" dirty="0">
                <a:latin typeface="+mn-lt"/>
                <a:cs typeface="Ayuthaya" charset="0"/>
              </a:rPr>
              <a:t> et moi</a:t>
            </a:r>
            <a:endParaRPr lang="fr-FR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0756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A74842E-5DA1-07A7-6645-DCFB6D37FB58}"/>
              </a:ext>
            </a:extLst>
          </p:cNvPr>
          <p:cNvSpPr txBox="1"/>
          <p:nvPr/>
        </p:nvSpPr>
        <p:spPr>
          <a:xfrm>
            <a:off x="2907957" y="2693773"/>
            <a:ext cx="6376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LA FABRICATION DU FILM</a:t>
            </a:r>
          </a:p>
        </p:txBody>
      </p:sp>
    </p:spTree>
    <p:extLst>
      <p:ext uri="{BB962C8B-B14F-4D97-AF65-F5344CB8AC3E}">
        <p14:creationId xmlns:p14="http://schemas.microsoft.com/office/powerpoint/2010/main" val="4096877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F4975E0-5DCE-21C9-9FD5-6519D7621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60" y="471158"/>
            <a:ext cx="3933831" cy="591568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82E9CA9-643F-66D7-98FC-91C5C972B23F}"/>
              </a:ext>
            </a:extLst>
          </p:cNvPr>
          <p:cNvSpPr txBox="1"/>
          <p:nvPr/>
        </p:nvSpPr>
        <p:spPr>
          <a:xfrm>
            <a:off x="5176432" y="1859339"/>
            <a:ext cx="66982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À l’origine : un roman</a:t>
            </a:r>
          </a:p>
          <a:p>
            <a:r>
              <a:rPr lang="fr-FR" dirty="0"/>
              <a:t>- Adaptation :  avec Anik Le Ray</a:t>
            </a:r>
          </a:p>
          <a:p>
            <a:r>
              <a:rPr lang="fr-FR" dirty="0"/>
              <a:t>- Le rêve d’un film en prises de vue directes</a:t>
            </a:r>
          </a:p>
          <a:p>
            <a:r>
              <a:rPr lang="fr-FR" dirty="0"/>
              <a:t>- Un an de recherche et de travaux préparatoires</a:t>
            </a:r>
          </a:p>
          <a:p>
            <a:r>
              <a:rPr lang="fr-FR" dirty="0"/>
              <a:t>- Repérages en Cornouailles, en Irlande, recherche en bibliothèque</a:t>
            </a:r>
          </a:p>
          <a:p>
            <a:r>
              <a:rPr lang="fr-FR" dirty="0"/>
              <a:t>- Travail avec Bruno Le Floch</a:t>
            </a:r>
          </a:p>
          <a:p>
            <a:r>
              <a:rPr lang="fr-FR" dirty="0"/>
              <a:t>- Conseiller maritime : Yvon Le Corre</a:t>
            </a:r>
          </a:p>
          <a:p>
            <a:r>
              <a:rPr lang="fr-FR" dirty="0"/>
              <a:t>- Conception de la mise en scène à La Fabrique (1 an)</a:t>
            </a:r>
          </a:p>
          <a:p>
            <a:r>
              <a:rPr lang="fr-FR" dirty="0"/>
              <a:t>- Animation en Corée</a:t>
            </a:r>
          </a:p>
          <a:p>
            <a:r>
              <a:rPr lang="fr-FR" dirty="0"/>
              <a:t>- Création sonore et musique : Christophe </a:t>
            </a:r>
            <a:r>
              <a:rPr lang="fr-FR" dirty="0" err="1"/>
              <a:t>Héral</a:t>
            </a:r>
            <a:endParaRPr lang="fr-FR" dirty="0"/>
          </a:p>
          <a:p>
            <a:r>
              <a:rPr lang="fr-FR" dirty="0"/>
              <a:t>- 3 ans de production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6083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70B5CE-D977-CF48-9AE0-FAF1584A95CF}"/>
              </a:ext>
            </a:extLst>
          </p:cNvPr>
          <p:cNvSpPr/>
          <p:nvPr/>
        </p:nvSpPr>
        <p:spPr>
          <a:xfrm>
            <a:off x="1920008" y="469111"/>
            <a:ext cx="2526249" cy="584776"/>
          </a:xfrm>
          <a:prstGeom prst="rect">
            <a:avLst/>
          </a:prstGeom>
          <a:ln>
            <a:solidFill>
              <a:srgbClr val="C6D9F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C6D9F1"/>
                </a:solidFill>
                <a:latin typeface="GravurCondensed-Bold" pitchFamily="2" charset="0"/>
              </a:rPr>
              <a:t>SYNOPSIS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70B5CE-D977-CF48-9AE0-FAF1584A95CF}"/>
              </a:ext>
            </a:extLst>
          </p:cNvPr>
          <p:cNvSpPr/>
          <p:nvPr/>
        </p:nvSpPr>
        <p:spPr>
          <a:xfrm>
            <a:off x="1920008" y="1383864"/>
            <a:ext cx="2526249" cy="584776"/>
          </a:xfrm>
          <a:prstGeom prst="rect">
            <a:avLst/>
          </a:prstGeom>
          <a:ln>
            <a:solidFill>
              <a:srgbClr val="C6D9F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C6D9F1"/>
                </a:solidFill>
                <a:latin typeface="GravurCondensed-Bold" pitchFamily="2" charset="0"/>
              </a:rPr>
              <a:t>TRAITEMENT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70B5CE-D977-CF48-9AE0-FAF1584A95CF}"/>
              </a:ext>
            </a:extLst>
          </p:cNvPr>
          <p:cNvSpPr/>
          <p:nvPr/>
        </p:nvSpPr>
        <p:spPr>
          <a:xfrm>
            <a:off x="1920008" y="2329318"/>
            <a:ext cx="2526249" cy="1077218"/>
          </a:xfrm>
          <a:prstGeom prst="rect">
            <a:avLst/>
          </a:prstGeom>
          <a:ln>
            <a:solidFill>
              <a:srgbClr val="C6D9F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C6D9F1"/>
                </a:solidFill>
                <a:latin typeface="GravurCondensed-Bold" pitchFamily="2" charset="0"/>
              </a:rPr>
              <a:t>SCENARIO</a:t>
            </a:r>
          </a:p>
          <a:p>
            <a:pPr algn="ctr"/>
            <a:endParaRPr lang="fr-FR" sz="3200" b="1" dirty="0">
              <a:solidFill>
                <a:srgbClr val="C6D9F1"/>
              </a:solidFill>
              <a:latin typeface="GravurCondensed-Bold" pitchFamily="2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1783454" y="5857804"/>
            <a:ext cx="8643871" cy="0"/>
          </a:xfrm>
          <a:prstGeom prst="line">
            <a:avLst/>
          </a:prstGeom>
          <a:ln w="25400">
            <a:solidFill>
              <a:srgbClr val="C6D9F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670B5CE-D977-CF48-9AE0-FAF1584A95CF}"/>
              </a:ext>
            </a:extLst>
          </p:cNvPr>
          <p:cNvSpPr/>
          <p:nvPr/>
        </p:nvSpPr>
        <p:spPr>
          <a:xfrm>
            <a:off x="4912734" y="4090453"/>
            <a:ext cx="2653479" cy="584775"/>
          </a:xfrm>
          <a:prstGeom prst="rect">
            <a:avLst/>
          </a:prstGeom>
          <a:ln>
            <a:solidFill>
              <a:srgbClr val="C6D9F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C6D9F1"/>
                </a:solidFill>
                <a:latin typeface="GravurCondensed-Bold" pitchFamily="2" charset="0"/>
              </a:rPr>
              <a:t>STORYBOARD</a:t>
            </a:r>
          </a:p>
        </p:txBody>
      </p:sp>
      <p:sp>
        <p:nvSpPr>
          <p:cNvPr id="11" name="Flèche vers la droite 10"/>
          <p:cNvSpPr/>
          <p:nvPr/>
        </p:nvSpPr>
        <p:spPr>
          <a:xfrm rot="5400000">
            <a:off x="3030955" y="853972"/>
            <a:ext cx="329977" cy="729809"/>
          </a:xfrm>
          <a:prstGeom prst="rightArrow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vers la droite 11"/>
          <p:cNvSpPr/>
          <p:nvPr/>
        </p:nvSpPr>
        <p:spPr>
          <a:xfrm rot="5400000">
            <a:off x="3030955" y="1790364"/>
            <a:ext cx="329977" cy="729809"/>
          </a:xfrm>
          <a:prstGeom prst="rightArrow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a droite 12"/>
          <p:cNvSpPr/>
          <p:nvPr/>
        </p:nvSpPr>
        <p:spPr>
          <a:xfrm rot="5400000">
            <a:off x="2043682" y="4228941"/>
            <a:ext cx="2304520" cy="729809"/>
          </a:xfrm>
          <a:prstGeom prst="rightArrow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Virage 13"/>
          <p:cNvSpPr/>
          <p:nvPr/>
        </p:nvSpPr>
        <p:spPr>
          <a:xfrm rot="5400000">
            <a:off x="4758894" y="3078518"/>
            <a:ext cx="699298" cy="1324574"/>
          </a:xfrm>
          <a:prstGeom prst="bentArrow">
            <a:avLst>
              <a:gd name="adj1" fmla="val 25000"/>
              <a:gd name="adj2" fmla="val 26370"/>
              <a:gd name="adj3" fmla="val 25000"/>
              <a:gd name="adj4" fmla="val 49520"/>
            </a:avLst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Flèche vers la droite 14"/>
          <p:cNvSpPr/>
          <p:nvPr/>
        </p:nvSpPr>
        <p:spPr>
          <a:xfrm rot="5400000">
            <a:off x="5600296" y="4845763"/>
            <a:ext cx="1070877" cy="729809"/>
          </a:xfrm>
          <a:prstGeom prst="rightArrow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70B5CE-D977-CF48-9AE0-FAF1584A95CF}"/>
              </a:ext>
            </a:extLst>
          </p:cNvPr>
          <p:cNvSpPr/>
          <p:nvPr/>
        </p:nvSpPr>
        <p:spPr>
          <a:xfrm>
            <a:off x="4161686" y="6035315"/>
            <a:ext cx="3985185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4000" b="1" dirty="0" err="1">
                <a:solidFill>
                  <a:srgbClr val="C6D9F1"/>
                </a:solidFill>
                <a:latin typeface="GravurCondensed-Bold" pitchFamily="2" charset="0"/>
              </a:rPr>
              <a:t>T</a:t>
            </a:r>
            <a:r>
              <a:rPr lang="fr-FR" sz="4000" b="1" dirty="0">
                <a:solidFill>
                  <a:srgbClr val="C6D9F1"/>
                </a:solidFill>
                <a:latin typeface="GravurCondensed-Bold" pitchFamily="2" charset="0"/>
              </a:rPr>
              <a:t> O U R N A G E</a:t>
            </a:r>
          </a:p>
        </p:txBody>
      </p:sp>
    </p:spTree>
    <p:extLst>
      <p:ext uri="{BB962C8B-B14F-4D97-AF65-F5344CB8AC3E}">
        <p14:creationId xmlns:p14="http://schemas.microsoft.com/office/powerpoint/2010/main" val="3073136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A74842E-5DA1-07A7-6645-DCFB6D37FB58}"/>
              </a:ext>
            </a:extLst>
          </p:cNvPr>
          <p:cNvSpPr txBox="1"/>
          <p:nvPr/>
        </p:nvSpPr>
        <p:spPr>
          <a:xfrm>
            <a:off x="2907957" y="2693773"/>
            <a:ext cx="63760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800" dirty="0"/>
          </a:p>
          <a:p>
            <a:pPr algn="ctr"/>
            <a:r>
              <a:rPr lang="fr-FR" sz="2800" dirty="0"/>
              <a:t>JEAN-FRANÇOIS LAGUIONIE  </a:t>
            </a:r>
          </a:p>
        </p:txBody>
      </p:sp>
    </p:spTree>
    <p:extLst>
      <p:ext uri="{BB962C8B-B14F-4D97-AF65-F5344CB8AC3E}">
        <p14:creationId xmlns:p14="http://schemas.microsoft.com/office/powerpoint/2010/main" val="893655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70B5CE-D977-CF48-9AE0-FAF1584A95CF}"/>
              </a:ext>
            </a:extLst>
          </p:cNvPr>
          <p:cNvSpPr/>
          <p:nvPr/>
        </p:nvSpPr>
        <p:spPr>
          <a:xfrm>
            <a:off x="1920008" y="469111"/>
            <a:ext cx="2526249" cy="584776"/>
          </a:xfrm>
          <a:prstGeom prst="rect">
            <a:avLst/>
          </a:prstGeom>
          <a:ln>
            <a:solidFill>
              <a:srgbClr val="C6D9F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C6D9F1"/>
                </a:solidFill>
                <a:latin typeface="GravurCondensed-Bold" pitchFamily="2" charset="0"/>
              </a:rPr>
              <a:t>SYNOPSIS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70B5CE-D977-CF48-9AE0-FAF1584A95CF}"/>
              </a:ext>
            </a:extLst>
          </p:cNvPr>
          <p:cNvSpPr/>
          <p:nvPr/>
        </p:nvSpPr>
        <p:spPr>
          <a:xfrm>
            <a:off x="1920008" y="1383864"/>
            <a:ext cx="2526249" cy="584776"/>
          </a:xfrm>
          <a:prstGeom prst="rect">
            <a:avLst/>
          </a:prstGeom>
          <a:ln>
            <a:solidFill>
              <a:srgbClr val="C6D9F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C6D9F1"/>
                </a:solidFill>
                <a:latin typeface="GravurCondensed-Bold" pitchFamily="2" charset="0"/>
              </a:rPr>
              <a:t>TRAITEMENT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70B5CE-D977-CF48-9AE0-FAF1584A95CF}"/>
              </a:ext>
            </a:extLst>
          </p:cNvPr>
          <p:cNvSpPr/>
          <p:nvPr/>
        </p:nvSpPr>
        <p:spPr>
          <a:xfrm>
            <a:off x="1920008" y="2329318"/>
            <a:ext cx="2526249" cy="1077218"/>
          </a:xfrm>
          <a:prstGeom prst="rect">
            <a:avLst/>
          </a:prstGeom>
          <a:ln>
            <a:solidFill>
              <a:srgbClr val="C6D9F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C6D9F1"/>
                </a:solidFill>
                <a:latin typeface="GravurCondensed-Bold" pitchFamily="2" charset="0"/>
              </a:rPr>
              <a:t>SCENARIO</a:t>
            </a:r>
          </a:p>
          <a:p>
            <a:pPr algn="ctr"/>
            <a:endParaRPr lang="fr-FR" sz="3200" b="1" dirty="0">
              <a:solidFill>
                <a:srgbClr val="C6D9F1"/>
              </a:solidFill>
              <a:latin typeface="GravurCondensed-Bold" pitchFamily="2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1783454" y="5857804"/>
            <a:ext cx="8643871" cy="0"/>
          </a:xfrm>
          <a:prstGeom prst="line">
            <a:avLst/>
          </a:prstGeom>
          <a:ln w="25400">
            <a:solidFill>
              <a:srgbClr val="C6D9F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670B5CE-D977-CF48-9AE0-FAF1584A95CF}"/>
              </a:ext>
            </a:extLst>
          </p:cNvPr>
          <p:cNvSpPr/>
          <p:nvPr/>
        </p:nvSpPr>
        <p:spPr>
          <a:xfrm>
            <a:off x="7659660" y="2320256"/>
            <a:ext cx="2483091" cy="1077218"/>
          </a:xfrm>
          <a:prstGeom prst="rect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latin typeface="GravurCondensed-Bold" pitchFamily="2" charset="0"/>
              </a:rPr>
              <a:t>RECHERCHES</a:t>
            </a:r>
          </a:p>
          <a:p>
            <a:pPr algn="ctr"/>
            <a:r>
              <a:rPr lang="fr-FR" sz="3200" b="1" dirty="0">
                <a:latin typeface="GravurCondensed-Bold" pitchFamily="2" charset="0"/>
              </a:rPr>
              <a:t>GRAPHIQUES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70B5CE-D977-CF48-9AE0-FAF1584A95CF}"/>
              </a:ext>
            </a:extLst>
          </p:cNvPr>
          <p:cNvSpPr/>
          <p:nvPr/>
        </p:nvSpPr>
        <p:spPr>
          <a:xfrm>
            <a:off x="4841061" y="4114662"/>
            <a:ext cx="2617620" cy="584776"/>
          </a:xfrm>
          <a:prstGeom prst="rect">
            <a:avLst/>
          </a:prstGeom>
          <a:ln>
            <a:solidFill>
              <a:srgbClr val="C6D9F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C6D9F1"/>
                </a:solidFill>
                <a:latin typeface="GravurCondensed-Bold" pitchFamily="2" charset="0"/>
              </a:rPr>
              <a:t>STORYBOARD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70B5CE-D977-CF48-9AE0-FAF1584A95CF}"/>
              </a:ext>
            </a:extLst>
          </p:cNvPr>
          <p:cNvSpPr/>
          <p:nvPr/>
        </p:nvSpPr>
        <p:spPr>
          <a:xfrm>
            <a:off x="7659660" y="4847274"/>
            <a:ext cx="2483091" cy="584776"/>
          </a:xfrm>
          <a:prstGeom prst="rect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000000"/>
                </a:solidFill>
                <a:latin typeface="GravurCondensed-Bold" pitchFamily="2" charset="0"/>
              </a:rPr>
              <a:t>ANIMATIQUE</a:t>
            </a:r>
          </a:p>
        </p:txBody>
      </p:sp>
      <p:sp>
        <p:nvSpPr>
          <p:cNvPr id="11" name="Flèche vers la droite 10"/>
          <p:cNvSpPr/>
          <p:nvPr/>
        </p:nvSpPr>
        <p:spPr>
          <a:xfrm rot="5400000">
            <a:off x="3030955" y="853972"/>
            <a:ext cx="329977" cy="729809"/>
          </a:xfrm>
          <a:prstGeom prst="rightArrow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vers la droite 11"/>
          <p:cNvSpPr/>
          <p:nvPr/>
        </p:nvSpPr>
        <p:spPr>
          <a:xfrm rot="5400000">
            <a:off x="3030955" y="1790364"/>
            <a:ext cx="329977" cy="729809"/>
          </a:xfrm>
          <a:prstGeom prst="rightArrow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a droite 12"/>
          <p:cNvSpPr/>
          <p:nvPr/>
        </p:nvSpPr>
        <p:spPr>
          <a:xfrm rot="5400000">
            <a:off x="2043682" y="4228941"/>
            <a:ext cx="2304520" cy="729809"/>
          </a:xfrm>
          <a:prstGeom prst="rightArrow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Virage 13"/>
          <p:cNvSpPr/>
          <p:nvPr/>
        </p:nvSpPr>
        <p:spPr>
          <a:xfrm rot="5400000">
            <a:off x="4758894" y="3078518"/>
            <a:ext cx="699298" cy="1324574"/>
          </a:xfrm>
          <a:prstGeom prst="bentArrow">
            <a:avLst>
              <a:gd name="adj1" fmla="val 25000"/>
              <a:gd name="adj2" fmla="val 26370"/>
              <a:gd name="adj3" fmla="val 25000"/>
              <a:gd name="adj4" fmla="val 49520"/>
            </a:avLst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Flèche vers la droite 14"/>
          <p:cNvSpPr/>
          <p:nvPr/>
        </p:nvSpPr>
        <p:spPr>
          <a:xfrm rot="5400000">
            <a:off x="5600296" y="4845763"/>
            <a:ext cx="1070877" cy="729809"/>
          </a:xfrm>
          <a:prstGeom prst="rightArrow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70B5CE-D977-CF48-9AE0-FAF1584A95CF}"/>
              </a:ext>
            </a:extLst>
          </p:cNvPr>
          <p:cNvSpPr/>
          <p:nvPr/>
        </p:nvSpPr>
        <p:spPr>
          <a:xfrm>
            <a:off x="7659660" y="770313"/>
            <a:ext cx="2483091" cy="1077218"/>
          </a:xfrm>
          <a:prstGeom prst="rect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latin typeface="GravurCondensed-Bold" pitchFamily="2" charset="0"/>
              </a:rPr>
              <a:t>TECHNIQUE</a:t>
            </a:r>
          </a:p>
          <a:p>
            <a:pPr algn="ctr"/>
            <a:endParaRPr lang="fr-FR" sz="3200" b="1" dirty="0">
              <a:latin typeface="GravurCondensed-Bold" pitchFamily="2" charset="0"/>
            </a:endParaRPr>
          </a:p>
        </p:txBody>
      </p:sp>
      <p:sp>
        <p:nvSpPr>
          <p:cNvPr id="18" name="Double flèche horizontale 17"/>
          <p:cNvSpPr/>
          <p:nvPr/>
        </p:nvSpPr>
        <p:spPr>
          <a:xfrm>
            <a:off x="5408207" y="2089655"/>
            <a:ext cx="1297263" cy="461202"/>
          </a:xfrm>
          <a:prstGeom prst="leftRightArrow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Virage 18"/>
          <p:cNvSpPr/>
          <p:nvPr/>
        </p:nvSpPr>
        <p:spPr>
          <a:xfrm rot="5400000">
            <a:off x="7708462" y="3835338"/>
            <a:ext cx="699298" cy="1324574"/>
          </a:xfrm>
          <a:prstGeom prst="bentArrow">
            <a:avLst>
              <a:gd name="adj1" fmla="val 25000"/>
              <a:gd name="adj2" fmla="val 26370"/>
              <a:gd name="adj3" fmla="val 25000"/>
              <a:gd name="adj4" fmla="val 49520"/>
            </a:avLst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Flèche vers la droite 19"/>
          <p:cNvSpPr/>
          <p:nvPr/>
        </p:nvSpPr>
        <p:spPr>
          <a:xfrm rot="5400000">
            <a:off x="8739289" y="5224174"/>
            <a:ext cx="314055" cy="729809"/>
          </a:xfrm>
          <a:prstGeom prst="rightArrow">
            <a:avLst/>
          </a:prstGeom>
          <a:solidFill>
            <a:srgbClr val="C6D9F1"/>
          </a:solidFill>
          <a:ln>
            <a:solidFill>
              <a:srgbClr val="C6D9F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70B5CE-D977-CF48-9AE0-FAF1584A95CF}"/>
              </a:ext>
            </a:extLst>
          </p:cNvPr>
          <p:cNvSpPr/>
          <p:nvPr/>
        </p:nvSpPr>
        <p:spPr>
          <a:xfrm>
            <a:off x="4161686" y="6035315"/>
            <a:ext cx="3985185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4000" b="1" dirty="0" err="1">
                <a:solidFill>
                  <a:srgbClr val="C6D9F1"/>
                </a:solidFill>
                <a:latin typeface="GravurCondensed-Bold" pitchFamily="2" charset="0"/>
              </a:rPr>
              <a:t>T</a:t>
            </a:r>
            <a:r>
              <a:rPr lang="fr-FR" sz="4000" b="1" dirty="0">
                <a:solidFill>
                  <a:srgbClr val="C6D9F1"/>
                </a:solidFill>
                <a:latin typeface="GravurCondensed-Bold" pitchFamily="2" charset="0"/>
              </a:rPr>
              <a:t> O U R N A G E</a:t>
            </a:r>
          </a:p>
        </p:txBody>
      </p:sp>
    </p:spTree>
    <p:extLst>
      <p:ext uri="{BB962C8B-B14F-4D97-AF65-F5344CB8AC3E}">
        <p14:creationId xmlns:p14="http://schemas.microsoft.com/office/powerpoint/2010/main" val="819540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roquis, Dessin au trait, illustration, Œuvre d’art&#10;&#10;Description générée automatiquement">
            <a:extLst>
              <a:ext uri="{FF2B5EF4-FFF2-40B4-BE49-F238E27FC236}">
                <a16:creationId xmlns:a16="http://schemas.microsoft.com/office/drawing/2014/main" id="{F834E97A-B6CB-9A0B-A058-227B63396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213" y="288307"/>
            <a:ext cx="8507858" cy="628138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55FFF9A-F838-1BB2-136B-16B8FDCC2645}"/>
              </a:ext>
            </a:extLst>
          </p:cNvPr>
          <p:cNvSpPr txBox="1"/>
          <p:nvPr/>
        </p:nvSpPr>
        <p:spPr>
          <a:xfrm>
            <a:off x="9048071" y="6028566"/>
            <a:ext cx="388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Recherche décors</a:t>
            </a:r>
          </a:p>
        </p:txBody>
      </p:sp>
    </p:spTree>
    <p:extLst>
      <p:ext uri="{BB962C8B-B14F-4D97-AF65-F5344CB8AC3E}">
        <p14:creationId xmlns:p14="http://schemas.microsoft.com/office/powerpoint/2010/main" val="2672937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, croquis, art&#10;&#10;Description générée automatiquement">
            <a:extLst>
              <a:ext uri="{FF2B5EF4-FFF2-40B4-BE49-F238E27FC236}">
                <a16:creationId xmlns:a16="http://schemas.microsoft.com/office/drawing/2014/main" id="{41ECB1C1-7A41-53C0-2FC8-ED4D6198A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7703" y="123065"/>
            <a:ext cx="8320424" cy="66118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EE18BA3-6C83-13D9-C531-C13D06B3135B}"/>
              </a:ext>
            </a:extLst>
          </p:cNvPr>
          <p:cNvSpPr txBox="1"/>
          <p:nvPr/>
        </p:nvSpPr>
        <p:spPr>
          <a:xfrm>
            <a:off x="1143935" y="5951075"/>
            <a:ext cx="388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Recherche décors</a:t>
            </a:r>
          </a:p>
        </p:txBody>
      </p:sp>
    </p:spTree>
    <p:extLst>
      <p:ext uri="{BB962C8B-B14F-4D97-AF65-F5344CB8AC3E}">
        <p14:creationId xmlns:p14="http://schemas.microsoft.com/office/powerpoint/2010/main" val="3152892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bateau, ciel, eau&#10;&#10;Description générée automatiquement">
            <a:extLst>
              <a:ext uri="{FF2B5EF4-FFF2-40B4-BE49-F238E27FC236}">
                <a16:creationId xmlns:a16="http://schemas.microsoft.com/office/drawing/2014/main" id="{C8EB796B-63A1-F4FF-B39F-A5464F0CE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1500" y="432381"/>
            <a:ext cx="8864172" cy="599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92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au, ciel, plein air, bateau&#10;&#10;Description générée automatiquement">
            <a:extLst>
              <a:ext uri="{FF2B5EF4-FFF2-40B4-BE49-F238E27FC236}">
                <a16:creationId xmlns:a16="http://schemas.microsoft.com/office/drawing/2014/main" id="{13C838E9-827E-3B33-EED9-4B379B794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0372" y="223596"/>
            <a:ext cx="8219303" cy="641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76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EFBF31B-C7D3-B609-47E7-87993BD9D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56" y="356186"/>
            <a:ext cx="8649118" cy="567238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47115F7-AF20-66E8-1050-58B386859962}"/>
              </a:ext>
            </a:extLst>
          </p:cNvPr>
          <p:cNvSpPr txBox="1"/>
          <p:nvPr/>
        </p:nvSpPr>
        <p:spPr>
          <a:xfrm>
            <a:off x="717556" y="6132482"/>
            <a:ext cx="617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HENRI RIVIÈRE  « Le Coucher du soleil », 1897</a:t>
            </a:r>
          </a:p>
        </p:txBody>
      </p:sp>
    </p:spTree>
    <p:extLst>
      <p:ext uri="{BB962C8B-B14F-4D97-AF65-F5344CB8AC3E}">
        <p14:creationId xmlns:p14="http://schemas.microsoft.com/office/powerpoint/2010/main" val="228415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mbarcation, transport, bateau, plein air&#10;&#10;Description générée automatiquement">
            <a:extLst>
              <a:ext uri="{FF2B5EF4-FFF2-40B4-BE49-F238E27FC236}">
                <a16:creationId xmlns:a16="http://schemas.microsoft.com/office/drawing/2014/main" id="{755A2F07-3454-FC68-5CE1-92D23DF4E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21" y="712923"/>
            <a:ext cx="11256157" cy="449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63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skier, snowboard, neige, plein air&#10;&#10;Description générée automatiquement">
            <a:extLst>
              <a:ext uri="{FF2B5EF4-FFF2-40B4-BE49-F238E27FC236}">
                <a16:creationId xmlns:a16="http://schemas.microsoft.com/office/drawing/2014/main" id="{E9654C7E-06FB-B67E-62D7-0E496C1B3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1542" y="87749"/>
            <a:ext cx="8316634" cy="667264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40AF25E-C31F-FB09-CAC3-5A4431BAACE5}"/>
              </a:ext>
            </a:extLst>
          </p:cNvPr>
          <p:cNvSpPr txBox="1"/>
          <p:nvPr/>
        </p:nvSpPr>
        <p:spPr>
          <a:xfrm>
            <a:off x="1267921" y="6137054"/>
            <a:ext cx="388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Recherche personnages</a:t>
            </a:r>
          </a:p>
        </p:txBody>
      </p:sp>
    </p:spTree>
    <p:extLst>
      <p:ext uri="{BB962C8B-B14F-4D97-AF65-F5344CB8AC3E}">
        <p14:creationId xmlns:p14="http://schemas.microsoft.com/office/powerpoint/2010/main" val="3637694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6"/>
          <p:cNvSpPr>
            <a:spLocks noChangeArrowheads="1"/>
          </p:cNvSpPr>
          <p:nvPr/>
        </p:nvSpPr>
        <p:spPr bwMode="auto">
          <a:xfrm>
            <a:off x="6816080" y="6237313"/>
            <a:ext cx="37079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+mj-lt"/>
              </a:rPr>
              <a:t>Bruno</a:t>
            </a:r>
            <a:r>
              <a:rPr lang="fr-FR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2400" b="1" dirty="0">
                <a:latin typeface="+mj-lt"/>
              </a:rPr>
              <a:t>le Floch (1957-2012)</a:t>
            </a:r>
          </a:p>
        </p:txBody>
      </p:sp>
      <p:pic>
        <p:nvPicPr>
          <p:cNvPr id="2" name="Image 1" descr="planche-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t="1448" r="-3091" b="483"/>
          <a:stretch/>
        </p:blipFill>
        <p:spPr>
          <a:xfrm>
            <a:off x="1612348" y="150638"/>
            <a:ext cx="5203732" cy="6574840"/>
          </a:xfrm>
          <a:prstGeom prst="rect">
            <a:avLst/>
          </a:prstGeom>
        </p:spPr>
      </p:pic>
      <p:pic>
        <p:nvPicPr>
          <p:cNvPr id="4" name="Image 3" descr="Une image contenant texte, dessin humoristique, affiche, plein air&#10;&#10;Description générée automatiquement">
            <a:extLst>
              <a:ext uri="{FF2B5EF4-FFF2-40B4-BE49-F238E27FC236}">
                <a16:creationId xmlns:a16="http://schemas.microsoft.com/office/drawing/2014/main" id="{DB6E89D2-667C-065F-7704-04225E6CA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090" y="159021"/>
            <a:ext cx="4298179" cy="56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42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5069B7D-448A-DD60-7A48-0A32C927A572}"/>
              </a:ext>
            </a:extLst>
          </p:cNvPr>
          <p:cNvSpPr txBox="1"/>
          <p:nvPr/>
        </p:nvSpPr>
        <p:spPr>
          <a:xfrm>
            <a:off x="0" y="559761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LIGNE CLAIRE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113689-AF9C-20E5-0133-DD3963D3A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16" y="1516542"/>
            <a:ext cx="5548183" cy="300039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1E21439-041E-6D11-0862-307FA86F6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862" y="1516542"/>
            <a:ext cx="4596670" cy="302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38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0" y="1452687"/>
            <a:ext cx="7080421" cy="495801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fr-FR" sz="2000" dirty="0">
                <a:cs typeface="Ayuthaya"/>
              </a:rPr>
              <a:t>Jean-François LAGUIONIE</a:t>
            </a:r>
          </a:p>
          <a:p>
            <a:pPr algn="ctr" eaLnBrk="1" hangingPunct="1">
              <a:buFontTx/>
              <a:buNone/>
              <a:defRPr/>
            </a:pPr>
            <a:endParaRPr lang="fr-FR" sz="2000" dirty="0">
              <a:cs typeface="Ayuthaya"/>
            </a:endParaRPr>
          </a:p>
          <a:p>
            <a:pPr eaLnBrk="1" hangingPunct="1">
              <a:buFont typeface="Arial"/>
              <a:buChar char="•"/>
              <a:defRPr/>
            </a:pPr>
            <a:r>
              <a:rPr lang="fr-FR" sz="2000" dirty="0">
                <a:cs typeface="Ayuthaya"/>
              </a:rPr>
              <a:t>Né en 1939 à Besançon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fr-FR" sz="2000" dirty="0">
                <a:cs typeface="Ayuthaya"/>
              </a:rPr>
              <a:t>La Bibliothèque de ses parents</a:t>
            </a:r>
          </a:p>
          <a:p>
            <a:pPr eaLnBrk="1" hangingPunct="1">
              <a:defRPr/>
            </a:pPr>
            <a:r>
              <a:rPr lang="fr-FR" sz="2000" dirty="0">
                <a:cs typeface="Ayuthaya"/>
              </a:rPr>
              <a:t>« Marin de l’imaginaire »</a:t>
            </a:r>
          </a:p>
          <a:p>
            <a:pPr eaLnBrk="1" hangingPunct="1">
              <a:defRPr/>
            </a:pPr>
            <a:r>
              <a:rPr lang="fr-FR" sz="2000" dirty="0">
                <a:cs typeface="Ayuthaya"/>
              </a:rPr>
              <a:t>Dessin, arts appliqués, théâtre</a:t>
            </a:r>
          </a:p>
          <a:p>
            <a:pPr eaLnBrk="1" hangingPunct="1">
              <a:defRPr/>
            </a:pPr>
            <a:r>
              <a:rPr lang="fr-FR" sz="2000" dirty="0">
                <a:cs typeface="Ayuthaya"/>
              </a:rPr>
              <a:t>Rencontre  avec Paul Grimault en 1963</a:t>
            </a:r>
          </a:p>
          <a:p>
            <a:pPr eaLnBrk="1" hangingPunct="1">
              <a:defRPr/>
            </a:pPr>
            <a:r>
              <a:rPr lang="fr-FR" sz="2000" dirty="0">
                <a:cs typeface="Ayuthaya"/>
              </a:rPr>
              <a:t>La « nouvelle vague du papier découpé »</a:t>
            </a:r>
          </a:p>
          <a:p>
            <a:pPr eaLnBrk="1" hangingPunct="1">
              <a:defRPr/>
            </a:pPr>
            <a:r>
              <a:rPr lang="fr-FR" sz="2000" dirty="0">
                <a:cs typeface="Ayuthaya"/>
              </a:rPr>
              <a:t>Jan </a:t>
            </a:r>
            <a:r>
              <a:rPr lang="fr-FR" sz="2000" dirty="0" err="1">
                <a:cs typeface="Ayuthaya"/>
              </a:rPr>
              <a:t>Lenica</a:t>
            </a:r>
            <a:r>
              <a:rPr lang="fr-FR" sz="2000" dirty="0">
                <a:cs typeface="Ayuthaya"/>
              </a:rPr>
              <a:t>, René </a:t>
            </a:r>
            <a:r>
              <a:rPr lang="fr-FR" sz="2000" dirty="0" err="1">
                <a:cs typeface="Ayuthaya"/>
              </a:rPr>
              <a:t>Laloux</a:t>
            </a:r>
            <a:r>
              <a:rPr lang="fr-FR" sz="2000" dirty="0">
                <a:cs typeface="Ayuthaya"/>
              </a:rPr>
              <a:t>, Jacques Colombat</a:t>
            </a:r>
          </a:p>
          <a:p>
            <a:pPr eaLnBrk="1" hangingPunct="1">
              <a:defRPr/>
            </a:pPr>
            <a:r>
              <a:rPr lang="fr-FR" sz="2000" dirty="0">
                <a:cs typeface="Ayuthaya"/>
              </a:rPr>
              <a:t>Technique du pauvre / émancipation,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B06D4EF-464D-39A3-CAD4-2FDEDF5CA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80" y="1452687"/>
            <a:ext cx="5607116" cy="437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88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iel, plein air, eau, peinture&#10;&#10;Description générée automatiquement">
            <a:extLst>
              <a:ext uri="{FF2B5EF4-FFF2-40B4-BE49-F238E27FC236}">
                <a16:creationId xmlns:a16="http://schemas.microsoft.com/office/drawing/2014/main" id="{55BCE377-6A42-B0A5-C717-C1627AD80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0993" y="47603"/>
            <a:ext cx="8096036" cy="671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22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, croquis, bateau, transport&#10;&#10;Description générée automatiquement">
            <a:extLst>
              <a:ext uri="{FF2B5EF4-FFF2-40B4-BE49-F238E27FC236}">
                <a16:creationId xmlns:a16="http://schemas.microsoft.com/office/drawing/2014/main" id="{BCF9E926-7F06-75BC-50F4-BBB8FFBFB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229" y="202211"/>
            <a:ext cx="11439568" cy="546168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75BD44B-0D92-2FA1-91BB-EA38B06F02D0}"/>
              </a:ext>
            </a:extLst>
          </p:cNvPr>
          <p:cNvSpPr txBox="1"/>
          <p:nvPr/>
        </p:nvSpPr>
        <p:spPr>
          <a:xfrm>
            <a:off x="495946" y="5982346"/>
            <a:ext cx="10833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de corrections des voilures, gréments, marche du voilier : YVON LE CORRE	</a:t>
            </a:r>
          </a:p>
        </p:txBody>
      </p:sp>
    </p:spTree>
    <p:extLst>
      <p:ext uri="{BB962C8B-B14F-4D97-AF65-F5344CB8AC3E}">
        <p14:creationId xmlns:p14="http://schemas.microsoft.com/office/powerpoint/2010/main" val="1079937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transport, bateau, habits&#10;&#10;Description générée automatiquement">
            <a:extLst>
              <a:ext uri="{FF2B5EF4-FFF2-40B4-BE49-F238E27FC236}">
                <a16:creationId xmlns:a16="http://schemas.microsoft.com/office/drawing/2014/main" id="{556F7726-EF6F-57A1-2F78-637F1D083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11" y="341285"/>
            <a:ext cx="10077778" cy="565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93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roquis, dessin, illustration, Dessin au trait&#10;&#10;Description générée automatiquement">
            <a:extLst>
              <a:ext uri="{FF2B5EF4-FFF2-40B4-BE49-F238E27FC236}">
                <a16:creationId xmlns:a16="http://schemas.microsoft.com/office/drawing/2014/main" id="{36752150-86DC-2C8C-6D30-5DC82D231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0110" y="81367"/>
            <a:ext cx="7971890" cy="677786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9A13C41-B82A-1B98-6438-DDA26496E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465" y="3429000"/>
            <a:ext cx="3987907" cy="299890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82B4DE8-0C90-15A5-F4EE-F3469DC479F5}"/>
              </a:ext>
            </a:extLst>
          </p:cNvPr>
          <p:cNvSpPr txBox="1"/>
          <p:nvPr/>
        </p:nvSpPr>
        <p:spPr>
          <a:xfrm>
            <a:off x="1746465" y="2997677"/>
            <a:ext cx="4370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Gustave Daumier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64710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dessin, croquis, illustration, écriture manuscrite&#10;&#10;Description générée automatiquement">
            <a:extLst>
              <a:ext uri="{FF2B5EF4-FFF2-40B4-BE49-F238E27FC236}">
                <a16:creationId xmlns:a16="http://schemas.microsoft.com/office/drawing/2014/main" id="{B026057B-7743-754C-0FA7-8A0FEDBE1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0301" y="141126"/>
            <a:ext cx="8657511" cy="620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5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, croquis, illustration, art&#10;&#10;Description générée automatiquement">
            <a:extLst>
              <a:ext uri="{FF2B5EF4-FFF2-40B4-BE49-F238E27FC236}">
                <a16:creationId xmlns:a16="http://schemas.microsoft.com/office/drawing/2014/main" id="{6473C8DF-7BFA-5B18-F6A7-3A18710A2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317" y="106209"/>
            <a:ext cx="8735674" cy="648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77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roquis, dessin, collage, bande dessinée&#10;&#10;Description générée automatiquement">
            <a:extLst>
              <a:ext uri="{FF2B5EF4-FFF2-40B4-BE49-F238E27FC236}">
                <a16:creationId xmlns:a16="http://schemas.microsoft.com/office/drawing/2014/main" id="{7F64374B-A619-B89F-7857-6D80504DC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91" y="495481"/>
            <a:ext cx="10535585" cy="586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653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roquis, dessin, texte, avion&#10;&#10;Description générée automatiquement">
            <a:extLst>
              <a:ext uri="{FF2B5EF4-FFF2-40B4-BE49-F238E27FC236}">
                <a16:creationId xmlns:a16="http://schemas.microsoft.com/office/drawing/2014/main" id="{E584186D-F655-5089-628A-23B210676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724" y="484764"/>
            <a:ext cx="7076639" cy="511012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04E7894-A7D4-B096-DB33-FEFA9DE35C9D}"/>
              </a:ext>
            </a:extLst>
          </p:cNvPr>
          <p:cNvSpPr txBox="1"/>
          <p:nvPr/>
        </p:nvSpPr>
        <p:spPr>
          <a:xfrm>
            <a:off x="1928493" y="6137329"/>
            <a:ext cx="825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Story </a:t>
            </a:r>
            <a:r>
              <a:rPr lang="fr-FR" dirty="0" err="1"/>
              <a:t>Board</a:t>
            </a:r>
            <a:r>
              <a:rPr lang="fr-FR" dirty="0"/>
              <a:t> : BRUNO LE FLOCH</a:t>
            </a:r>
          </a:p>
        </p:txBody>
      </p:sp>
      <p:pic>
        <p:nvPicPr>
          <p:cNvPr id="6" name="Image 5" descr="Une image contenant croquis, dessin, art&#10;&#10;Description générée automatiquement">
            <a:extLst>
              <a:ext uri="{FF2B5EF4-FFF2-40B4-BE49-F238E27FC236}">
                <a16:creationId xmlns:a16="http://schemas.microsoft.com/office/drawing/2014/main" id="{BAAF3843-8649-1075-79D6-F907D311D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363" y="484763"/>
            <a:ext cx="4775816" cy="511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518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B457A48-3A38-59EC-7949-A32851C3A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94873" cy="636980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96B4AE0-C90B-94F0-7575-4CFAB9CEC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872" y="0"/>
            <a:ext cx="4094873" cy="636980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455DF7A-E006-2445-9FA8-D7EE0847D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745" y="0"/>
            <a:ext cx="4094872" cy="63698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AF9795E-A028-7A72-F368-A41FABE9D78E}"/>
              </a:ext>
            </a:extLst>
          </p:cNvPr>
          <p:cNvSpPr txBox="1"/>
          <p:nvPr/>
        </p:nvSpPr>
        <p:spPr>
          <a:xfrm>
            <a:off x="139485" y="6488668"/>
            <a:ext cx="1087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Recherches couleurs  : Jan </a:t>
            </a:r>
            <a:r>
              <a:rPr lang="fr-FR" dirty="0" err="1"/>
              <a:t>Palenstijn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49342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2A7ECBB-1215-5E04-4B5D-C9F7DFAF1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54" y="139484"/>
            <a:ext cx="3815904" cy="593585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2F64C8B-F9A2-1D9E-F2FA-2D5458EDD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869" y="139485"/>
            <a:ext cx="3815904" cy="593585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2DCCEF7-EF39-871D-C8E2-6EA145BAB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1773" y="139485"/>
            <a:ext cx="3833015" cy="59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30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jean-francois-laguionie-paul-grimault-c-etait-la-bienveillance,M1156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28" y="826926"/>
            <a:ext cx="3830853" cy="5253741"/>
          </a:xfrm>
          <a:prstGeom prst="rect">
            <a:avLst/>
          </a:prstGeom>
        </p:spPr>
      </p:pic>
      <p:pic>
        <p:nvPicPr>
          <p:cNvPr id="5" name="Image 4" descr="en73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44" y="691490"/>
            <a:ext cx="4146132" cy="54750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81476" y="5243180"/>
            <a:ext cx="2981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/>
              <a:t>1953 : « </a:t>
            </a:r>
            <a:r>
              <a:rPr lang="fr-FR" i="1" dirty="0"/>
              <a:t>La Bergère et le Ramoneur » de Paul GRIMAULT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33331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iel, capture d’écran, arbre, montagne&#10;&#10;Description générée automatiquement">
            <a:extLst>
              <a:ext uri="{FF2B5EF4-FFF2-40B4-BE49-F238E27FC236}">
                <a16:creationId xmlns:a16="http://schemas.microsoft.com/office/drawing/2014/main" id="{56B3F12D-A568-6E29-5F04-8F6E5FB4F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5" y="402954"/>
            <a:ext cx="12044915" cy="48664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107CF7D-1419-DBF4-6397-B202D2A9B875}"/>
              </a:ext>
            </a:extLst>
          </p:cNvPr>
          <p:cNvSpPr txBox="1"/>
          <p:nvPr/>
        </p:nvSpPr>
        <p:spPr>
          <a:xfrm>
            <a:off x="247973" y="5517396"/>
            <a:ext cx="1087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Décors : Jan </a:t>
            </a:r>
            <a:r>
              <a:rPr lang="fr-FR" dirty="0" err="1"/>
              <a:t>Palenstijn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30237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inture, montagne, art, animation japonaise&#10;&#10;Description générée automatiquement">
            <a:extLst>
              <a:ext uri="{FF2B5EF4-FFF2-40B4-BE49-F238E27FC236}">
                <a16:creationId xmlns:a16="http://schemas.microsoft.com/office/drawing/2014/main" id="{5F8A1DBD-DC91-3418-5609-045431344D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37"/>
          <a:stretch/>
        </p:blipFill>
        <p:spPr>
          <a:xfrm>
            <a:off x="0" y="228600"/>
            <a:ext cx="12175766" cy="514931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ED5208D-9C1F-13D4-6A56-16D84FD9929C}"/>
              </a:ext>
            </a:extLst>
          </p:cNvPr>
          <p:cNvSpPr txBox="1"/>
          <p:nvPr/>
        </p:nvSpPr>
        <p:spPr>
          <a:xfrm>
            <a:off x="247973" y="5827362"/>
            <a:ext cx="1087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Décors : Jan </a:t>
            </a:r>
            <a:r>
              <a:rPr lang="fr-FR" dirty="0" err="1"/>
              <a:t>Palenstijn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39417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2DF9F8-E5DA-15B4-AE87-E3E990C691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88" r="27324" b="2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687E64F-0615-3B38-5E55-807215D36E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536" r="7752" b="-1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D762ADC-7512-EA2B-9C58-8E9DFC0996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774" r="19816" b="2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85FE5B8-4610-5868-9E59-276952DB1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207" r="2" b="2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463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A74842E-5DA1-07A7-6645-DCFB6D37FB58}"/>
              </a:ext>
            </a:extLst>
          </p:cNvPr>
          <p:cNvSpPr txBox="1"/>
          <p:nvPr/>
        </p:nvSpPr>
        <p:spPr>
          <a:xfrm>
            <a:off x="3248920" y="2474893"/>
            <a:ext cx="63760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800" dirty="0"/>
          </a:p>
          <a:p>
            <a:pPr algn="ctr"/>
            <a:r>
              <a:rPr lang="fr-FR" sz="2800" dirty="0"/>
              <a:t>THEMES, INSPIRATIONS   </a:t>
            </a:r>
          </a:p>
        </p:txBody>
      </p:sp>
    </p:spTree>
    <p:extLst>
      <p:ext uri="{BB962C8B-B14F-4D97-AF65-F5344CB8AC3E}">
        <p14:creationId xmlns:p14="http://schemas.microsoft.com/office/powerpoint/2010/main" val="10084024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A2F43D6-B1DD-AB44-40F5-5C4DE4BB5C81}"/>
              </a:ext>
            </a:extLst>
          </p:cNvPr>
          <p:cNvSpPr txBox="1"/>
          <p:nvPr/>
        </p:nvSpPr>
        <p:spPr>
          <a:xfrm>
            <a:off x="2413348" y="1582340"/>
            <a:ext cx="8918531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Une histoire de pirate</a:t>
            </a:r>
          </a:p>
          <a:p>
            <a:r>
              <a:rPr lang="fr-FR" sz="2000" dirty="0"/>
              <a:t>Le Livre et l’Aventure</a:t>
            </a:r>
          </a:p>
          <a:p>
            <a:r>
              <a:rPr lang="fr-FR" sz="2000" dirty="0"/>
              <a:t>Aventure modeste</a:t>
            </a:r>
          </a:p>
          <a:p>
            <a:r>
              <a:rPr lang="fr-FR" sz="2000" dirty="0"/>
              <a:t>Histoire sociale du XIXème siècle (travail des enfants, esclavagisme)</a:t>
            </a:r>
          </a:p>
          <a:p>
            <a:r>
              <a:rPr lang="fr-FR" sz="2000" dirty="0"/>
              <a:t>Une femme à bord</a:t>
            </a:r>
          </a:p>
          <a:p>
            <a:r>
              <a:rPr lang="fr-FR" sz="2000" dirty="0"/>
              <a:t>Récit initiatique et quête de paternité</a:t>
            </a:r>
          </a:p>
          <a:p>
            <a:r>
              <a:rPr lang="fr-FR" sz="2000" dirty="0"/>
              <a:t>Refus de l’héritage</a:t>
            </a:r>
          </a:p>
          <a:p>
            <a:r>
              <a:rPr lang="fr-FR" sz="2000" dirty="0"/>
              <a:t>Récit autobiographique</a:t>
            </a:r>
          </a:p>
          <a:p>
            <a:r>
              <a:rPr lang="fr-FR" sz="2000" dirty="0"/>
              <a:t>L’équipage comme métaphore</a:t>
            </a:r>
          </a:p>
          <a:p>
            <a:r>
              <a:rPr lang="fr-FR" sz="2000" dirty="0"/>
              <a:t>Ile et Utopie</a:t>
            </a:r>
          </a:p>
          <a:p>
            <a:r>
              <a:rPr lang="fr-FR" sz="2000" dirty="0"/>
              <a:t>Au fil de l’eau : la vie et la mort</a:t>
            </a:r>
          </a:p>
          <a:p>
            <a:r>
              <a:rPr lang="fr-FR" sz="2000" dirty="0"/>
              <a:t>L’aventure comme échappée belle</a:t>
            </a:r>
          </a:p>
          <a:p>
            <a:r>
              <a:rPr lang="fr-FR" sz="2000" dirty="0"/>
              <a:t>Film miroir : </a:t>
            </a:r>
            <a:r>
              <a:rPr lang="fr-FR" sz="2000" dirty="0" err="1"/>
              <a:t>Slocum</a:t>
            </a:r>
            <a:r>
              <a:rPr lang="fr-FR" sz="2000" dirty="0"/>
              <a:t> et moi</a:t>
            </a:r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BC9C385-2AEF-3B2A-7326-743784DF9C57}"/>
              </a:ext>
            </a:extLst>
          </p:cNvPr>
          <p:cNvSpPr txBox="1"/>
          <p:nvPr/>
        </p:nvSpPr>
        <p:spPr>
          <a:xfrm>
            <a:off x="-5619750" y="52768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4498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4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affiche, capture d’écran, personne&#10;&#10;Description générée automatiquement">
            <a:extLst>
              <a:ext uri="{FF2B5EF4-FFF2-40B4-BE49-F238E27FC236}">
                <a16:creationId xmlns:a16="http://schemas.microsoft.com/office/drawing/2014/main" id="{2F1C0A1B-94C8-3EB2-791D-96003FA4A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58" y="563672"/>
            <a:ext cx="11379684" cy="527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666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iel, capture d’écran, dessin humoristique, Jeu PC&#10;&#10;Description générée automatiquement">
            <a:extLst>
              <a:ext uri="{FF2B5EF4-FFF2-40B4-BE49-F238E27FC236}">
                <a16:creationId xmlns:a16="http://schemas.microsoft.com/office/drawing/2014/main" id="{8D081D17-D51F-E756-8FB6-F98C2FBF5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068" y="327237"/>
            <a:ext cx="10383864" cy="583939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43D4CB1-0F91-0A02-EDDF-4A9142AF13E3}"/>
              </a:ext>
            </a:extLst>
          </p:cNvPr>
          <p:cNvSpPr txBox="1"/>
          <p:nvPr/>
        </p:nvSpPr>
        <p:spPr>
          <a:xfrm>
            <a:off x="904068" y="6330708"/>
            <a:ext cx="4968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 LIVRE ET L’AVENTURE</a:t>
            </a:r>
          </a:p>
        </p:txBody>
      </p:sp>
    </p:spTree>
    <p:extLst>
      <p:ext uri="{BB962C8B-B14F-4D97-AF65-F5344CB8AC3E}">
        <p14:creationId xmlns:p14="http://schemas.microsoft.com/office/powerpoint/2010/main" val="23863484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10BF138-3F24-52C6-F3F0-F15C1E2D2551}"/>
              </a:ext>
            </a:extLst>
          </p:cNvPr>
          <p:cNvSpPr txBox="1"/>
          <p:nvPr/>
        </p:nvSpPr>
        <p:spPr>
          <a:xfrm>
            <a:off x="0" y="612183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 HISTOIRES DE PIRATES, CODES ET DETOURNEMENT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DC62FC5-7745-35D5-544C-A573E097A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65" y="670732"/>
            <a:ext cx="3621438" cy="48285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A052BF-7B13-CE0F-4A14-352FA0D97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186" y="670732"/>
            <a:ext cx="7315200" cy="4826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48589B5-8E3F-DD06-FB54-6B5545533A7E}"/>
              </a:ext>
            </a:extLst>
          </p:cNvPr>
          <p:cNvSpPr txBox="1"/>
          <p:nvPr/>
        </p:nvSpPr>
        <p:spPr>
          <a:xfrm>
            <a:off x="4634630" y="5636712"/>
            <a:ext cx="7151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Barbe Noire le pirate</a:t>
            </a:r>
            <a:r>
              <a:rPr lang="fr-FR" dirty="0"/>
              <a:t>, Raoul Walsh, 1952</a:t>
            </a:r>
          </a:p>
        </p:txBody>
      </p:sp>
    </p:spTree>
    <p:extLst>
      <p:ext uri="{BB962C8B-B14F-4D97-AF65-F5344CB8AC3E}">
        <p14:creationId xmlns:p14="http://schemas.microsoft.com/office/powerpoint/2010/main" val="17726828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063F0C0-72A2-D65C-E956-F5F44D3FD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120" y="139486"/>
            <a:ext cx="4178794" cy="563363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386B732-02FF-52BD-3494-C325264B0389}"/>
              </a:ext>
            </a:extLst>
          </p:cNvPr>
          <p:cNvSpPr txBox="1"/>
          <p:nvPr/>
        </p:nvSpPr>
        <p:spPr>
          <a:xfrm>
            <a:off x="2060535" y="5862181"/>
            <a:ext cx="4015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Flibustière des Antilles, </a:t>
            </a:r>
          </a:p>
          <a:p>
            <a:r>
              <a:rPr lang="fr-FR" dirty="0"/>
              <a:t>Jacques Tourneur, 1951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6A3AD23-F188-5C4D-BE60-7B064C70DB4D}"/>
              </a:ext>
            </a:extLst>
          </p:cNvPr>
          <p:cNvSpPr txBox="1"/>
          <p:nvPr/>
        </p:nvSpPr>
        <p:spPr>
          <a:xfrm>
            <a:off x="6676373" y="5999967"/>
            <a:ext cx="363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Ann Bonny (?- 1721?)</a:t>
            </a:r>
          </a:p>
          <a:p>
            <a:r>
              <a:rPr lang="fr-FR" dirty="0"/>
              <a:t>Mary Read (v.1690- 1721)</a:t>
            </a:r>
          </a:p>
        </p:txBody>
      </p:sp>
      <p:pic>
        <p:nvPicPr>
          <p:cNvPr id="7" name="Image 6" descr="Une image contenant peinture, dessin, habits, dessin humoristique&#10;&#10;Description générée automatiquement">
            <a:extLst>
              <a:ext uri="{FF2B5EF4-FFF2-40B4-BE49-F238E27FC236}">
                <a16:creationId xmlns:a16="http://schemas.microsoft.com/office/drawing/2014/main" id="{973335A6-C842-2F20-067A-88BF3A397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852" y="488700"/>
            <a:ext cx="3721970" cy="523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514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51B028B-4D7C-2B75-CC54-5CFA45B9E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701" y="335208"/>
            <a:ext cx="4033583" cy="5615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9708BC4-F49D-13BA-7586-761F9C3F23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09" t="13984" r="21529" b="25091"/>
          <a:stretch/>
        </p:blipFill>
        <p:spPr>
          <a:xfrm>
            <a:off x="230445" y="335208"/>
            <a:ext cx="3389991" cy="5623505"/>
          </a:xfrm>
          <a:prstGeom prst="rect">
            <a:avLst/>
          </a:prstGeom>
        </p:spPr>
      </p:pic>
      <p:pic>
        <p:nvPicPr>
          <p:cNvPr id="5" name="Image 4" descr="Une image contenant dessin humoristique, habits, robe, capture d’écran&#10;&#10;Description générée automatiquement">
            <a:extLst>
              <a:ext uri="{FF2B5EF4-FFF2-40B4-BE49-F238E27FC236}">
                <a16:creationId xmlns:a16="http://schemas.microsoft.com/office/drawing/2014/main" id="{F9358D87-B10E-733A-BD8F-622F0C0789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56" r="20822"/>
          <a:stretch/>
        </p:blipFill>
        <p:spPr>
          <a:xfrm>
            <a:off x="8023443" y="335208"/>
            <a:ext cx="4034647" cy="564713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6C9AA79-DC5C-A82A-D0CC-F20D5903309C}"/>
              </a:ext>
            </a:extLst>
          </p:cNvPr>
          <p:cNvSpPr txBox="1"/>
          <p:nvPr/>
        </p:nvSpPr>
        <p:spPr>
          <a:xfrm>
            <a:off x="3781701" y="6087649"/>
            <a:ext cx="4523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Robinson et Compagnie, Jacques Colombat, 1991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59015B7-469C-C5B2-F305-5BEF01A2A0C5}"/>
              </a:ext>
            </a:extLst>
          </p:cNvPr>
          <p:cNvSpPr txBox="1"/>
          <p:nvPr/>
        </p:nvSpPr>
        <p:spPr>
          <a:xfrm>
            <a:off x="230445" y="6137753"/>
            <a:ext cx="3389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Jeanne Barret (1740-1807)</a:t>
            </a:r>
          </a:p>
        </p:txBody>
      </p:sp>
    </p:spTree>
    <p:extLst>
      <p:ext uri="{BB962C8B-B14F-4D97-AF65-F5344CB8AC3E}">
        <p14:creationId xmlns:p14="http://schemas.microsoft.com/office/powerpoint/2010/main" val="1355013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429FD7A-84BD-419B-0ECC-C68D201899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950"/>
          <a:stretch/>
        </p:blipFill>
        <p:spPr>
          <a:xfrm>
            <a:off x="296006" y="320259"/>
            <a:ext cx="4771826" cy="60706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3617D58-CE77-9CAD-4FC7-37ED7FB6AA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78" t="10500" r="49607" b="63282"/>
          <a:stretch/>
        </p:blipFill>
        <p:spPr>
          <a:xfrm>
            <a:off x="5134539" y="2101563"/>
            <a:ext cx="6761455" cy="428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46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4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mammifère, dessin humoristique&#10;&#10;Description générée automatiquement">
            <a:extLst>
              <a:ext uri="{FF2B5EF4-FFF2-40B4-BE49-F238E27FC236}">
                <a16:creationId xmlns:a16="http://schemas.microsoft.com/office/drawing/2014/main" id="{0AE249BF-DB80-8741-079D-4D90FFD71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34" y="613776"/>
            <a:ext cx="11858766" cy="478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787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animé, illustration, dessin humoristique, Animation&#10;&#10;Description générée automatiquement">
            <a:extLst>
              <a:ext uri="{FF2B5EF4-FFF2-40B4-BE49-F238E27FC236}">
                <a16:creationId xmlns:a16="http://schemas.microsoft.com/office/drawing/2014/main" id="{694AA3D5-880A-67EB-1C62-C531542A2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405" y="480209"/>
            <a:ext cx="9675189" cy="544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177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Visage humain, dessin humoristique, capture d’écran, Animation&#10;&#10;Description générée automatiquement">
            <a:extLst>
              <a:ext uri="{FF2B5EF4-FFF2-40B4-BE49-F238E27FC236}">
                <a16:creationId xmlns:a16="http://schemas.microsoft.com/office/drawing/2014/main" id="{CB93DA37-C649-83D9-01D7-A4503C265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005" y="528195"/>
            <a:ext cx="9619989" cy="551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479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dessin humoristique, personne, habits&#10;&#10;Description générée automatiquement">
            <a:extLst>
              <a:ext uri="{FF2B5EF4-FFF2-40B4-BE49-F238E27FC236}">
                <a16:creationId xmlns:a16="http://schemas.microsoft.com/office/drawing/2014/main" id="{26790F06-A3CC-C84C-602B-F239C1899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542" y="282629"/>
            <a:ext cx="10546915" cy="59310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A6C6074-6558-79A7-85DA-94DE4D6FAB53}"/>
              </a:ext>
            </a:extLst>
          </p:cNvPr>
          <p:cNvSpPr txBox="1"/>
          <p:nvPr/>
        </p:nvSpPr>
        <p:spPr>
          <a:xfrm>
            <a:off x="-137787" y="6213718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QUÊTE INITIATIQUE, RECHERCHE EN PATERNITÉ, REFUS DE L’HÉRITAGE</a:t>
            </a:r>
          </a:p>
        </p:txBody>
      </p:sp>
    </p:spTree>
    <p:extLst>
      <p:ext uri="{BB962C8B-B14F-4D97-AF65-F5344CB8AC3E}">
        <p14:creationId xmlns:p14="http://schemas.microsoft.com/office/powerpoint/2010/main" val="11833960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1A05FC8-E9AB-49D7-924A-2F9E86344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72" y="390275"/>
            <a:ext cx="9769984" cy="549695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6399757-0EC0-5AB9-7B19-7B7E739BF66F}"/>
              </a:ext>
            </a:extLst>
          </p:cNvPr>
          <p:cNvSpPr txBox="1"/>
          <p:nvPr/>
        </p:nvSpPr>
        <p:spPr>
          <a:xfrm>
            <a:off x="1052186" y="6062597"/>
            <a:ext cx="81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Contrebandiers de </a:t>
            </a:r>
            <a:r>
              <a:rPr lang="fr-FR" dirty="0" err="1"/>
              <a:t>Moonfleet</a:t>
            </a:r>
            <a:r>
              <a:rPr lang="fr-FR" dirty="0"/>
              <a:t>, 1955, Fritz Lang</a:t>
            </a:r>
          </a:p>
        </p:txBody>
      </p:sp>
    </p:spTree>
    <p:extLst>
      <p:ext uri="{BB962C8B-B14F-4D97-AF65-F5344CB8AC3E}">
        <p14:creationId xmlns:p14="http://schemas.microsoft.com/office/powerpoint/2010/main" val="11004715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52C23E2-10B9-D90F-E56E-88B630182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424" y="851934"/>
            <a:ext cx="4279074" cy="385016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C1D1EA5-C725-C63D-EBAA-0F9D8C3B7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79" y="851934"/>
            <a:ext cx="7278284" cy="38501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46F0D98-6CC5-97C3-9CC4-236D05007DA1}"/>
              </a:ext>
            </a:extLst>
          </p:cNvPr>
          <p:cNvSpPr txBox="1"/>
          <p:nvPr/>
        </p:nvSpPr>
        <p:spPr>
          <a:xfrm>
            <a:off x="0" y="6006066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LA QUÊTE ET SON OBJET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8D8AA23-BF99-5F4B-AB95-C3266452679B}"/>
              </a:ext>
            </a:extLst>
          </p:cNvPr>
          <p:cNvSpPr txBox="1"/>
          <p:nvPr/>
        </p:nvSpPr>
        <p:spPr>
          <a:xfrm>
            <a:off x="338203" y="4847573"/>
            <a:ext cx="714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trésor de Rackham le Rouge, Hergé, 1945</a:t>
            </a:r>
          </a:p>
        </p:txBody>
      </p:sp>
    </p:spTree>
    <p:extLst>
      <p:ext uri="{BB962C8B-B14F-4D97-AF65-F5344CB8AC3E}">
        <p14:creationId xmlns:p14="http://schemas.microsoft.com/office/powerpoint/2010/main" val="40108880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t, capture d’écran, dessin humoristique&#10;&#10;Description générée automatiquement">
            <a:extLst>
              <a:ext uri="{FF2B5EF4-FFF2-40B4-BE49-F238E27FC236}">
                <a16:creationId xmlns:a16="http://schemas.microsoft.com/office/drawing/2014/main" id="{19A24E10-A91A-349A-154B-59ADB9562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49" y="361950"/>
            <a:ext cx="10737635" cy="575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97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4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Animation, dessin humoristique, Dessin animé&#10;&#10;Description générée automatiquement">
            <a:extLst>
              <a:ext uri="{FF2B5EF4-FFF2-40B4-BE49-F238E27FC236}">
                <a16:creationId xmlns:a16="http://schemas.microsoft.com/office/drawing/2014/main" id="{C5688629-FE49-5A56-22FA-828FC91DE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38" y="1442897"/>
            <a:ext cx="11488123" cy="374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100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10BF138-3F24-52C6-F3F0-F15C1E2D2551}"/>
              </a:ext>
            </a:extLst>
          </p:cNvPr>
          <p:cNvSpPr txBox="1"/>
          <p:nvPr/>
        </p:nvSpPr>
        <p:spPr>
          <a:xfrm>
            <a:off x="1" y="602367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ILE ET UTOPIE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D0D6384-1604-0E2F-6D67-9839BF471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23" y="311103"/>
            <a:ext cx="3878883" cy="5637912"/>
          </a:xfrm>
          <a:prstGeom prst="rect">
            <a:avLst/>
          </a:prstGeom>
        </p:spPr>
      </p:pic>
      <p:pic>
        <p:nvPicPr>
          <p:cNvPr id="5" name="Image 4" descr="569610109ec33.png">
            <a:extLst>
              <a:ext uri="{FF2B5EF4-FFF2-40B4-BE49-F238E27FC236}">
                <a16:creationId xmlns:a16="http://schemas.microsoft.com/office/drawing/2014/main" id="{EC3C9D00-71C4-7055-169E-007A3FA525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"/>
          <a:stretch/>
        </p:blipFill>
        <p:spPr>
          <a:xfrm>
            <a:off x="7529324" y="311103"/>
            <a:ext cx="4016053" cy="56379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379B06F-1EDC-BF45-936D-392F0BF7DE0A}"/>
              </a:ext>
            </a:extLst>
          </p:cNvPr>
          <p:cNvSpPr txBox="1"/>
          <p:nvPr/>
        </p:nvSpPr>
        <p:spPr>
          <a:xfrm>
            <a:off x="4662677" y="4057585"/>
            <a:ext cx="1778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Erewhon</a:t>
            </a:r>
            <a:r>
              <a:rPr lang="fr-FR" dirty="0"/>
              <a:t>, Samuel Butler, 1872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FBF1621-114B-DADC-A4CD-2762E6F43764}"/>
              </a:ext>
            </a:extLst>
          </p:cNvPr>
          <p:cNvSpPr txBox="1"/>
          <p:nvPr/>
        </p:nvSpPr>
        <p:spPr>
          <a:xfrm>
            <a:off x="6096000" y="638827"/>
            <a:ext cx="1043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L’Utopie, </a:t>
            </a:r>
          </a:p>
          <a:p>
            <a:r>
              <a:rPr lang="fr-FR" dirty="0"/>
              <a:t>Thomas More, 1516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0253193-6583-633C-CE32-DCC9A0180DEB}"/>
              </a:ext>
            </a:extLst>
          </p:cNvPr>
          <p:cNvSpPr txBox="1"/>
          <p:nvPr/>
        </p:nvSpPr>
        <p:spPr>
          <a:xfrm>
            <a:off x="5642975" y="297493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04272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ZoneTexte 2"/>
          <p:cNvSpPr txBox="1">
            <a:spLocks noChangeArrowheads="1"/>
          </p:cNvSpPr>
          <p:nvPr/>
        </p:nvSpPr>
        <p:spPr bwMode="auto">
          <a:xfrm>
            <a:off x="211812" y="5905097"/>
            <a:ext cx="117683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dirty="0">
                <a:latin typeface="+mj-lt"/>
                <a:cs typeface="Ayuthaya" charset="0"/>
              </a:rPr>
              <a:t>« Cyrus, croyez-vous qu'il existe des îles à naufragés, des îles spécialement créées pour qu'on y fasse correctement naufrage ? »  L’</a:t>
            </a:r>
            <a:r>
              <a:rPr lang="fr-FR" altLang="ja-JP" sz="2000" dirty="0">
                <a:latin typeface="+mj-lt"/>
                <a:cs typeface="Ayuthaya" charset="0"/>
              </a:rPr>
              <a:t>Île Mystérieuse</a:t>
            </a:r>
            <a:endParaRPr lang="fr-FR" sz="2000" dirty="0">
              <a:latin typeface="+mj-lt"/>
              <a:cs typeface="Ayuthaya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35A62A8-592C-2BE0-0301-5DE41B08E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725" y="160984"/>
            <a:ext cx="3642550" cy="55736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17EC90E-7F29-D2FB-F1C5-8803718E9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4" y="136687"/>
            <a:ext cx="3730622" cy="558502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8551530-4AE7-54DF-C4FF-9D762B036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7660" y="148835"/>
            <a:ext cx="3722528" cy="559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31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46407" y="161456"/>
            <a:ext cx="7793809" cy="6092824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fr-FR" sz="2000" b="1" dirty="0">
                <a:cs typeface="Ayuthaya"/>
              </a:rPr>
              <a:t>LES COURTS- METRAGES (1964-1978)</a:t>
            </a:r>
          </a:p>
          <a:p>
            <a:pPr marL="0" indent="0" algn="ctr" eaLnBrk="1" hangingPunct="1">
              <a:buNone/>
              <a:defRPr/>
            </a:pPr>
            <a:r>
              <a:rPr lang="fr-FR" sz="1600" b="1" dirty="0">
                <a:cs typeface="Ayuthaya"/>
              </a:rPr>
              <a:t>Thèmes : fable </a:t>
            </a:r>
            <a:r>
              <a:rPr lang="fr-FR" sz="1600" b="1" dirty="0" err="1">
                <a:cs typeface="Ayuthaya"/>
              </a:rPr>
              <a:t>douce-amer</a:t>
            </a:r>
            <a:r>
              <a:rPr lang="fr-FR" sz="1600" b="1" dirty="0">
                <a:cs typeface="Ayuthaya"/>
              </a:rPr>
              <a:t>,  mer, désert, théâtre, masque et double, mort.</a:t>
            </a:r>
          </a:p>
        </p:txBody>
      </p:sp>
      <p:pic>
        <p:nvPicPr>
          <p:cNvPr id="2" name="Image 1" descr="original.jpg">
            <a:extLst>
              <a:ext uri="{FF2B5EF4-FFF2-40B4-BE49-F238E27FC236}">
                <a16:creationId xmlns:a16="http://schemas.microsoft.com/office/drawing/2014/main" id="{C5BF0FE0-B2F1-B8E3-6D98-6165B4C87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7" y="1059302"/>
            <a:ext cx="3770054" cy="214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du contenu 2" descr="38448362.jpg">
            <a:extLst>
              <a:ext uri="{FF2B5EF4-FFF2-40B4-BE49-F238E27FC236}">
                <a16:creationId xmlns:a16="http://schemas.microsoft.com/office/drawing/2014/main" id="{44C42DEF-A2E4-9999-0C44-F172EA245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387918" y="1059302"/>
            <a:ext cx="3910787" cy="2150932"/>
          </a:xfrm>
          <a:prstGeom prst="rect">
            <a:avLst/>
          </a:prstGeom>
        </p:spPr>
      </p:pic>
      <p:pic>
        <p:nvPicPr>
          <p:cNvPr id="5" name="Image 1" descr="38448576-1.jpg">
            <a:extLst>
              <a:ext uri="{FF2B5EF4-FFF2-40B4-BE49-F238E27FC236}">
                <a16:creationId xmlns:a16="http://schemas.microsoft.com/office/drawing/2014/main" id="{649161AF-8634-107E-DAE7-BF079C05F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822" y="1059302"/>
            <a:ext cx="2890607" cy="216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1" descr="38448755.jpg">
            <a:extLst>
              <a:ext uri="{FF2B5EF4-FFF2-40B4-BE49-F238E27FC236}">
                <a16:creationId xmlns:a16="http://schemas.microsoft.com/office/drawing/2014/main" id="{15A7255F-62A1-D3B3-F8DC-E0AFC16F5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7" y="3756497"/>
            <a:ext cx="3454637" cy="259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1" descr="38449801.jpg">
            <a:extLst>
              <a:ext uri="{FF2B5EF4-FFF2-40B4-BE49-F238E27FC236}">
                <a16:creationId xmlns:a16="http://schemas.microsoft.com/office/drawing/2014/main" id="{D4C0DF13-0552-A9A9-ABBB-9FA4C9B626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921" y="3756497"/>
            <a:ext cx="3454637" cy="259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" descr="38449077.jpg">
            <a:extLst>
              <a:ext uri="{FF2B5EF4-FFF2-40B4-BE49-F238E27FC236}">
                <a16:creationId xmlns:a16="http://schemas.microsoft.com/office/drawing/2014/main" id="{9999CC5D-0F9E-C936-9CBA-E78E2C4C81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095" y="3756497"/>
            <a:ext cx="3454637" cy="259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136DC8A-002C-79EA-5B60-EAD5EB76F146}"/>
              </a:ext>
            </a:extLst>
          </p:cNvPr>
          <p:cNvSpPr txBox="1"/>
          <p:nvPr/>
        </p:nvSpPr>
        <p:spPr>
          <a:xfrm>
            <a:off x="475684" y="3306820"/>
            <a:ext cx="1095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1965 La Demoiselle et le violoncelliste – 1967 Une Bombe par Hasard –  1971 Plage privée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2515DEA-C406-D85D-7AB6-F7804E58E34F}"/>
              </a:ext>
            </a:extLst>
          </p:cNvPr>
          <p:cNvSpPr txBox="1"/>
          <p:nvPr/>
        </p:nvSpPr>
        <p:spPr>
          <a:xfrm>
            <a:off x="333300" y="6414969"/>
            <a:ext cx="1095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1975 L’Acteur  – 1976 Le Masque du Diable –  1978 La Traversée de l’Atlantique à la rame </a:t>
            </a:r>
          </a:p>
        </p:txBody>
      </p:sp>
    </p:spTree>
    <p:extLst>
      <p:ext uri="{BB962C8B-B14F-4D97-AF65-F5344CB8AC3E}">
        <p14:creationId xmlns:p14="http://schemas.microsoft.com/office/powerpoint/2010/main" val="22205112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7470F46-74BF-8EC3-C8CE-DD3A5E1D3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03" y="356461"/>
            <a:ext cx="10796647" cy="606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374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F2F1A96-B911-3513-2438-15686B38AD82}"/>
              </a:ext>
            </a:extLst>
          </p:cNvPr>
          <p:cNvSpPr txBox="1"/>
          <p:nvPr/>
        </p:nvSpPr>
        <p:spPr>
          <a:xfrm>
            <a:off x="3008795" y="1748125"/>
            <a:ext cx="6999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D'après </a:t>
            </a:r>
            <a:r>
              <a:rPr lang="fr-FR" sz="2400" u="none" strike="noStrike" dirty="0">
                <a:effectLst/>
                <a:hlinkClick r:id="rId2" tooltip="Gilles Deleuze"/>
              </a:rPr>
              <a:t>Gilles Deleuze</a:t>
            </a:r>
            <a:r>
              <a:rPr lang="fr-FR" sz="2400" dirty="0"/>
              <a:t> et </a:t>
            </a:r>
            <a:r>
              <a:rPr lang="fr-FR" sz="2400" u="none" strike="noStrike" dirty="0">
                <a:effectLst/>
                <a:hlinkClick r:id="rId3" tooltip="Félix Guattari"/>
              </a:rPr>
              <a:t>Félix Guattari</a:t>
            </a:r>
            <a:r>
              <a:rPr lang="fr-FR" sz="2400" dirty="0"/>
              <a:t> dans </a:t>
            </a:r>
            <a:r>
              <a:rPr lang="fr-FR" sz="2400" i="1" u="none" strike="noStrike" dirty="0">
                <a:effectLst/>
                <a:hlinkClick r:id="rId4" tooltip="Qu'est-ce que la philosophie ?"/>
              </a:rPr>
              <a:t>Qu'est-ce que la philosophie ?</a:t>
            </a:r>
            <a:r>
              <a:rPr lang="fr-FR" sz="2400" dirty="0"/>
              <a:t> (1991) </a:t>
            </a:r>
            <a:r>
              <a:rPr lang="fr-FR" sz="2400" i="1" dirty="0" err="1"/>
              <a:t>Erewhon</a:t>
            </a:r>
            <a:r>
              <a:rPr lang="fr-FR" sz="2400" dirty="0"/>
              <a:t> ne renvoie pas seulement à </a:t>
            </a:r>
            <a:r>
              <a:rPr lang="fr-FR" sz="2400" i="1" dirty="0"/>
              <a:t>No-</a:t>
            </a:r>
            <a:r>
              <a:rPr lang="fr-FR" sz="2400" i="1" dirty="0" err="1"/>
              <a:t>where</a:t>
            </a:r>
            <a:r>
              <a:rPr lang="fr-FR" sz="2400" dirty="0"/>
              <a:t>, ou « nulle part », mais à </a:t>
            </a:r>
            <a:r>
              <a:rPr lang="fr-FR" sz="2400" i="1" dirty="0" err="1"/>
              <a:t>Now-here</a:t>
            </a:r>
            <a:r>
              <a:rPr lang="fr-FR" sz="2400" dirty="0"/>
              <a:t>, « ici-maintenant »</a:t>
            </a:r>
          </a:p>
        </p:txBody>
      </p:sp>
    </p:spTree>
    <p:extLst>
      <p:ext uri="{BB962C8B-B14F-4D97-AF65-F5344CB8AC3E}">
        <p14:creationId xmlns:p14="http://schemas.microsoft.com/office/powerpoint/2010/main" val="8626177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4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Animation, dessin humoristique&#10;&#10;Description générée automatiquement">
            <a:extLst>
              <a:ext uri="{FF2B5EF4-FFF2-40B4-BE49-F238E27FC236}">
                <a16:creationId xmlns:a16="http://schemas.microsoft.com/office/drawing/2014/main" id="{8B35FD0A-EE29-FBA0-172C-5D5D9F5EEA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43"/>
          <a:stretch/>
        </p:blipFill>
        <p:spPr>
          <a:xfrm>
            <a:off x="237565" y="1002082"/>
            <a:ext cx="11505586" cy="482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77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3394" y="782959"/>
            <a:ext cx="9352477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endParaRPr lang="fr-FR" sz="1400" dirty="0">
              <a:cs typeface="Ayuthaya"/>
            </a:endParaRPr>
          </a:p>
          <a:p>
            <a:pPr marL="0" indent="0" algn="ctr">
              <a:buNone/>
              <a:defRPr/>
            </a:pPr>
            <a:r>
              <a:rPr lang="fr-FR" dirty="0">
                <a:cs typeface="Ayuthaya"/>
              </a:rPr>
              <a:t>LES LONGS- METRAGES </a:t>
            </a:r>
          </a:p>
          <a:p>
            <a:pPr marL="0" indent="0" algn="ctr">
              <a:buNone/>
              <a:defRPr/>
            </a:pPr>
            <a:r>
              <a:rPr lang="fr-FR" dirty="0">
                <a:cs typeface="Ayuthaya"/>
              </a:rPr>
              <a:t>(1985-Aujourd’hui)</a:t>
            </a:r>
          </a:p>
          <a:p>
            <a:pPr marL="0" indent="0" algn="ctr">
              <a:buNone/>
              <a:defRPr/>
            </a:pPr>
            <a:endParaRPr lang="fr-FR" dirty="0">
              <a:cs typeface="Ayuthaya"/>
            </a:endParaRPr>
          </a:p>
          <a:p>
            <a:pPr eaLnBrk="1" hangingPunct="1">
              <a:defRPr/>
            </a:pPr>
            <a:r>
              <a:rPr lang="fr-FR" sz="2400" dirty="0">
                <a:cs typeface="Ayuthaya"/>
              </a:rPr>
              <a:t>La Fabrique, 1</a:t>
            </a:r>
            <a:r>
              <a:rPr lang="fr-FR" sz="2400" baseline="30000" dirty="0">
                <a:cs typeface="Ayuthaya"/>
              </a:rPr>
              <a:t>er</a:t>
            </a:r>
            <a:r>
              <a:rPr lang="fr-FR" sz="2400" dirty="0">
                <a:cs typeface="Ayuthaya"/>
              </a:rPr>
              <a:t> centre régional de cinéma d’animation</a:t>
            </a:r>
          </a:p>
          <a:p>
            <a:pPr eaLnBrk="1" hangingPunct="1">
              <a:defRPr/>
            </a:pPr>
            <a:r>
              <a:rPr lang="fr-FR" sz="2400" dirty="0">
                <a:cs typeface="Ayuthaya"/>
              </a:rPr>
              <a:t>1984 : </a:t>
            </a:r>
            <a:r>
              <a:rPr lang="fr-FR" sz="2400" i="1" dirty="0">
                <a:cs typeface="Ayuthaya"/>
              </a:rPr>
              <a:t>Gwen, le livre de sable </a:t>
            </a:r>
            <a:r>
              <a:rPr lang="fr-FR" sz="2400" dirty="0">
                <a:cs typeface="Ayuthaya"/>
              </a:rPr>
              <a:t>/ artisanat (6 à 9 personnes)</a:t>
            </a:r>
          </a:p>
          <a:p>
            <a:pPr eaLnBrk="1" hangingPunct="1">
              <a:defRPr/>
            </a:pPr>
            <a:r>
              <a:rPr lang="fr-FR" sz="2400" dirty="0">
                <a:cs typeface="Ayuthaya"/>
              </a:rPr>
              <a:t>1999 : </a:t>
            </a:r>
            <a:r>
              <a:rPr lang="fr-FR" sz="2400" i="1" dirty="0">
                <a:cs typeface="Ayuthaya"/>
              </a:rPr>
              <a:t>Le Château des singes </a:t>
            </a:r>
            <a:r>
              <a:rPr lang="fr-FR" sz="2400" dirty="0">
                <a:cs typeface="Ayuthaya"/>
              </a:rPr>
              <a:t>/ coproduction européenne (300 personnes) 400 000 entrées</a:t>
            </a:r>
          </a:p>
          <a:p>
            <a:pPr eaLnBrk="1" hangingPunct="1">
              <a:defRPr/>
            </a:pPr>
            <a:r>
              <a:rPr lang="fr-FR" sz="2400" dirty="0">
                <a:cs typeface="Ayuthaya"/>
              </a:rPr>
              <a:t>Financement, public enfant, compromis ?</a:t>
            </a:r>
          </a:p>
          <a:p>
            <a:pPr eaLnBrk="1" hangingPunct="1">
              <a:defRPr/>
            </a:pPr>
            <a:r>
              <a:rPr lang="fr-FR" sz="2400" dirty="0">
                <a:cs typeface="Ayuthaya"/>
              </a:rPr>
              <a:t>Récit initiatique</a:t>
            </a:r>
          </a:p>
          <a:p>
            <a:pPr eaLnBrk="1" hangingPunct="1">
              <a:defRPr/>
            </a:pPr>
            <a:r>
              <a:rPr lang="fr-FR" sz="2400" dirty="0">
                <a:cs typeface="Ayuthaya"/>
              </a:rPr>
              <a:t>La mise en scène : faire du cinéma</a:t>
            </a:r>
          </a:p>
          <a:p>
            <a:pPr eaLnBrk="1" hangingPunct="1">
              <a:defRPr/>
            </a:pPr>
            <a:endParaRPr lang="fr-FR" b="1" dirty="0">
              <a:solidFill>
                <a:srgbClr val="000000"/>
              </a:solidFill>
              <a:latin typeface="Ayuthaya"/>
              <a:cs typeface="Ayuthaya"/>
            </a:endParaRPr>
          </a:p>
        </p:txBody>
      </p:sp>
    </p:spTree>
    <p:extLst>
      <p:ext uri="{BB962C8B-B14F-4D97-AF65-F5344CB8AC3E}">
        <p14:creationId xmlns:p14="http://schemas.microsoft.com/office/powerpoint/2010/main" val="2953850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phique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1456353"/>
              </p:ext>
            </p:extLst>
          </p:nvPr>
        </p:nvGraphicFramePr>
        <p:xfrm>
          <a:off x="1847528" y="476672"/>
          <a:ext cx="8820472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ZoneTexte 1"/>
          <p:cNvSpPr txBox="1"/>
          <p:nvPr/>
        </p:nvSpPr>
        <p:spPr>
          <a:xfrm rot="5400000">
            <a:off x="1564142" y="637668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1930</a:t>
            </a:r>
          </a:p>
        </p:txBody>
      </p:sp>
      <p:sp>
        <p:nvSpPr>
          <p:cNvPr id="6" name="ZoneTexte 5"/>
          <p:cNvSpPr txBox="1"/>
          <p:nvPr/>
        </p:nvSpPr>
        <p:spPr>
          <a:xfrm rot="5400000">
            <a:off x="3364342" y="637668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1949</a:t>
            </a:r>
          </a:p>
        </p:txBody>
      </p:sp>
      <p:sp>
        <p:nvSpPr>
          <p:cNvPr id="7" name="ZoneTexte 6"/>
          <p:cNvSpPr txBox="1"/>
          <p:nvPr/>
        </p:nvSpPr>
        <p:spPr>
          <a:xfrm rot="5400000">
            <a:off x="5092534" y="637668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1967</a:t>
            </a:r>
          </a:p>
        </p:txBody>
      </p:sp>
      <p:sp>
        <p:nvSpPr>
          <p:cNvPr id="8" name="ZoneTexte 7"/>
          <p:cNvSpPr txBox="1"/>
          <p:nvPr/>
        </p:nvSpPr>
        <p:spPr>
          <a:xfrm rot="5400000">
            <a:off x="5740606" y="637668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1973</a:t>
            </a:r>
          </a:p>
        </p:txBody>
      </p:sp>
      <p:sp>
        <p:nvSpPr>
          <p:cNvPr id="9" name="ZoneTexte 8"/>
          <p:cNvSpPr txBox="1"/>
          <p:nvPr/>
        </p:nvSpPr>
        <p:spPr>
          <a:xfrm rot="5400000">
            <a:off x="8116870" y="637668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1998</a:t>
            </a:r>
          </a:p>
        </p:txBody>
      </p:sp>
      <p:sp>
        <p:nvSpPr>
          <p:cNvPr id="10" name="ZoneTexte 9"/>
          <p:cNvSpPr txBox="1"/>
          <p:nvPr/>
        </p:nvSpPr>
        <p:spPr>
          <a:xfrm rot="5400000">
            <a:off x="9701046" y="644869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2015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703512" y="49411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703512" y="422108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703512" y="1196752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12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703512" y="342900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703512" y="27089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703512" y="191683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10</a:t>
            </a:r>
          </a:p>
        </p:txBody>
      </p:sp>
      <p:pic>
        <p:nvPicPr>
          <p:cNvPr id="18" name="Image 17" descr="kiki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" r="12012" b="2631"/>
          <a:stretch/>
        </p:blipFill>
        <p:spPr>
          <a:xfrm>
            <a:off x="8256240" y="3356992"/>
            <a:ext cx="1008206" cy="1008112"/>
          </a:xfrm>
          <a:prstGeom prst="ellipse">
            <a:avLst/>
          </a:prstGeom>
        </p:spPr>
      </p:pic>
      <p:pic>
        <p:nvPicPr>
          <p:cNvPr id="19" name="Image 18" descr="YaLdpuQcAHUW6zsPALh1uTAB2YY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8" r="17436"/>
          <a:stretch/>
        </p:blipFill>
        <p:spPr>
          <a:xfrm>
            <a:off x="5879976" y="3717033"/>
            <a:ext cx="1032792" cy="1009721"/>
          </a:xfrm>
          <a:prstGeom prst="ellipse">
            <a:avLst/>
          </a:prstGeom>
        </p:spPr>
      </p:pic>
      <p:pic>
        <p:nvPicPr>
          <p:cNvPr id="20" name="Image 19" descr="roi-et-l-oiseau-01-g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4" r="29489" b="34673"/>
          <a:stretch/>
        </p:blipFill>
        <p:spPr>
          <a:xfrm>
            <a:off x="3647728" y="4284277"/>
            <a:ext cx="1080121" cy="987928"/>
          </a:xfrm>
          <a:prstGeom prst="ellipse">
            <a:avLst/>
          </a:prstGeom>
        </p:spPr>
      </p:pic>
      <p:pic>
        <p:nvPicPr>
          <p:cNvPr id="21" name="Image 20" descr="5793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888" y="116632"/>
            <a:ext cx="1008112" cy="10081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57615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6816726" y="692151"/>
            <a:ext cx="2232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fr-FR" b="1">
              <a:solidFill>
                <a:srgbClr val="000000"/>
              </a:solidFill>
              <a:latin typeface="Ayuthaya" charset="0"/>
              <a:cs typeface="Ayuthaya" charset="0"/>
            </a:endParaRPr>
          </a:p>
          <a:p>
            <a:endParaRPr lang="fr-FR" b="1">
              <a:solidFill>
                <a:srgbClr val="000000"/>
              </a:solidFill>
              <a:latin typeface="Ayuthaya" charset="0"/>
              <a:cs typeface="Ayuthaya" charset="0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6191035" y="2341473"/>
            <a:ext cx="5486099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dirty="0">
                <a:cs typeface="Ayuthaya" charset="0"/>
              </a:rPr>
              <a:t>LA</a:t>
            </a:r>
            <a:r>
              <a:rPr lang="fr-FR" sz="2400" dirty="0">
                <a:solidFill>
                  <a:schemeClr val="bg1"/>
                </a:solidFill>
                <a:cs typeface="Ayuthaya" charset="0"/>
              </a:rPr>
              <a:t> </a:t>
            </a:r>
            <a:r>
              <a:rPr lang="fr-FR" sz="2400" dirty="0">
                <a:cs typeface="Ayuthaya" charset="0"/>
              </a:rPr>
              <a:t>FABRIQUE</a:t>
            </a:r>
          </a:p>
          <a:p>
            <a:pPr>
              <a:defRPr/>
            </a:pPr>
            <a:endParaRPr lang="fr-FR" sz="2800" dirty="0">
              <a:cs typeface="Ayuthaya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fr-FR" dirty="0">
                <a:cs typeface="Ayuthaya" charset="0"/>
              </a:rPr>
              <a:t> Plan Jack Lang</a:t>
            </a:r>
          </a:p>
          <a:p>
            <a:pPr>
              <a:buFont typeface="Arial" charset="0"/>
              <a:buChar char="•"/>
              <a:defRPr/>
            </a:pPr>
            <a:r>
              <a:rPr lang="fr-FR" dirty="0">
                <a:cs typeface="Ayuthaya" charset="0"/>
              </a:rPr>
              <a:t> 1984 :La Fabrique autour de Jean-François </a:t>
            </a:r>
            <a:r>
              <a:rPr lang="fr-FR" dirty="0" err="1">
                <a:cs typeface="Ayuthaya" charset="0"/>
              </a:rPr>
              <a:t>Laguionie</a:t>
            </a:r>
            <a:endParaRPr lang="fr-FR" dirty="0">
              <a:cs typeface="Ayuthaya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fr-FR" dirty="0">
                <a:cs typeface="Ayuthaya" charset="0"/>
              </a:rPr>
              <a:t> Saint-Laurent le Minier, Cévennes</a:t>
            </a:r>
          </a:p>
          <a:p>
            <a:pPr>
              <a:buFont typeface="Arial" charset="0"/>
              <a:buChar char="•"/>
              <a:defRPr/>
            </a:pPr>
            <a:r>
              <a:rPr lang="fr-FR" dirty="0">
                <a:cs typeface="Ayuthaya" charset="0"/>
              </a:rPr>
              <a:t> Groupes d’artistes : Michel Ocelot, Bernard </a:t>
            </a:r>
            <a:r>
              <a:rPr lang="fr-FR" dirty="0" err="1">
                <a:cs typeface="Ayuthaya" charset="0"/>
              </a:rPr>
              <a:t>Palacios</a:t>
            </a:r>
            <a:endParaRPr lang="fr-FR" dirty="0">
              <a:cs typeface="Ayuthaya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fr-FR" dirty="0">
                <a:cs typeface="Ayuthaya" charset="0"/>
              </a:rPr>
              <a:t> Petite équipe</a:t>
            </a:r>
          </a:p>
          <a:p>
            <a:pPr>
              <a:buFont typeface="Arial" charset="0"/>
              <a:buChar char="•"/>
              <a:defRPr/>
            </a:pPr>
            <a:r>
              <a:rPr lang="fr-FR" dirty="0">
                <a:cs typeface="Ayuthaya" charset="0"/>
              </a:rPr>
              <a:t>Artisanat</a:t>
            </a:r>
          </a:p>
          <a:p>
            <a:pPr>
              <a:defRPr/>
            </a:pPr>
            <a:r>
              <a:rPr lang="fr-FR" sz="2400" dirty="0">
                <a:cs typeface="Ayuthaya" charset="0"/>
              </a:rPr>
              <a:t> </a:t>
            </a:r>
          </a:p>
          <a:p>
            <a:pPr>
              <a:defRPr/>
            </a:pPr>
            <a:endParaRPr lang="fr-FR" sz="2400" b="1" dirty="0">
              <a:solidFill>
                <a:schemeClr val="bg1"/>
              </a:solidFill>
              <a:latin typeface="Ayuthaya" charset="0"/>
              <a:cs typeface="Ayuthaya" charset="0"/>
            </a:endParaRPr>
          </a:p>
        </p:txBody>
      </p:sp>
      <p:pic>
        <p:nvPicPr>
          <p:cNvPr id="39939" name="Image 3" descr="historiqu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4775200"/>
            <a:ext cx="331946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Image 5" descr="historique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2636838"/>
            <a:ext cx="331152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Image 6" descr="6408103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15888"/>
            <a:ext cx="3455987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8150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741</Words>
  <Application>Microsoft Macintosh PowerPoint</Application>
  <PresentationFormat>Grand écran</PresentationFormat>
  <Paragraphs>137</Paragraphs>
  <Slides>62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62</vt:i4>
      </vt:variant>
    </vt:vector>
  </HeadingPairs>
  <TitlesOfParts>
    <vt:vector size="68" baseType="lpstr">
      <vt:lpstr>Arial</vt:lpstr>
      <vt:lpstr>Ayuthaya</vt:lpstr>
      <vt:lpstr>Calibri</vt:lpstr>
      <vt:lpstr>Calibri Light</vt:lpstr>
      <vt:lpstr>GravurCondensed-Bold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Xavier Kawa-Topor</dc:creator>
  <cp:lastModifiedBy>Xavier Kawa-Topor</cp:lastModifiedBy>
  <cp:revision>8</cp:revision>
  <dcterms:created xsi:type="dcterms:W3CDTF">2024-11-19T16:24:02Z</dcterms:created>
  <dcterms:modified xsi:type="dcterms:W3CDTF">2024-11-20T08:30:01Z</dcterms:modified>
</cp:coreProperties>
</file>