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69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otion.com/video/x7ypdm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Je prépare mes projets 2023-2024</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p>
          <a:p>
            <a:pPr marL="171450" indent="-171450">
              <a:spcAft>
                <a:spcPts val="600"/>
              </a:spcAft>
              <a:buFontTx/>
              <a:buChar char="-"/>
              <a:defRPr/>
            </a:pPr>
            <a:r>
              <a:rPr lang="fr-FR" sz="1100"/>
              <a:t>Ouvrez l’intranet académique (ARENA ou Educagri)</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p:cNvPicPr>
            <a:picLocks noChangeAspect="1"/>
          </p:cNvPicPr>
          <p:nvPr/>
        </p:nvPicPr>
        <p:blipFill>
          <a:blip r:embed="rId2"/>
          <a:stretch/>
        </p:blipFill>
        <p:spPr bwMode="auto">
          <a:xfrm>
            <a:off x="323528" y="1111844"/>
            <a:ext cx="7056784" cy="3207630"/>
          </a:xfrm>
          <a:prstGeom prst="rect">
            <a:avLst/>
          </a:prstGeom>
        </p:spPr>
      </p:pic>
      <p:sp>
        <p:nvSpPr>
          <p:cNvPr id="2" name="Titre 1"/>
          <p:cNvSpPr>
            <a:spLocks noGrp="1"/>
          </p:cNvSpPr>
          <p:nvPr>
            <p:ph type="title" idx="4294967295"/>
          </p:nvPr>
        </p:nvSpPr>
        <p:spPr bwMode="auto">
          <a:xfrm>
            <a:off x="1259632" y="267494"/>
            <a:ext cx="7560766" cy="447675"/>
          </a:xfrm>
        </p:spPr>
        <p:txBody>
          <a:bodyPr/>
          <a:lstStyle/>
          <a:p>
            <a:pPr>
              <a:defRPr/>
            </a:pPr>
            <a:r>
              <a:rPr lang="fr-FR" sz="1050" b="0" dirty="0"/>
              <a:t>Prérequis : se connecter avec le profil « Rédacteur de projets ». Ce profil est attribué par le directeur d’école ou l’IEN de circonscription. Vidéo tutoriel  </a:t>
            </a:r>
            <a:r>
              <a:rPr lang="fr-FR" sz="1050" b="0" u="sng" dirty="0">
                <a:hlinkClick r:id="rId3" tooltip="https://www.dailymotion.com/video/x7ypdmf"/>
              </a:rPr>
              <a:t>https://www.dailymotion.com/video/x7ypdmf</a:t>
            </a:r>
            <a:r>
              <a:rPr lang="fr-FR" sz="1050" b="0" dirty="0"/>
              <a:t> (durée : 1mn17).</a:t>
            </a:r>
            <a:br>
              <a:rPr lang="fr-FR" sz="1050" b="0" dirty="0"/>
            </a:br>
            <a:r>
              <a:rPr lang="fr-FR" sz="1050" b="0" dirty="0"/>
              <a:t/>
            </a:r>
            <a:br>
              <a:rPr lang="fr-FR" sz="1050" b="0" dirty="0"/>
            </a:br>
            <a:endParaRPr lang="fr-FR" sz="1050" b="0" dirty="0"/>
          </a:p>
        </p:txBody>
      </p:sp>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bwMode="auto">
          <a:xfrm>
            <a:off x="7308304" y="1563638"/>
            <a:ext cx="1728192" cy="1467808"/>
          </a:xfrm>
          <a:prstGeom prst="leftArrowCallout">
            <a:avLst>
              <a:gd name="adj1" fmla="val 25000"/>
              <a:gd name="adj2" fmla="val 25000"/>
              <a:gd name="adj3" fmla="val 25000"/>
              <a:gd name="adj4" fmla="val 67707"/>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a:solidFill>
                  <a:schemeClr val="bg1"/>
                </a:solidFill>
                <a:latin typeface="+mj-lt"/>
                <a:ea typeface="+mj-ea"/>
                <a:cs typeface="+mj-cs"/>
              </a:rPr>
              <a:t>Cliquez ici pour préparer les projets qui ne passent pas par le portail d’Appels à projets</a:t>
            </a:r>
          </a:p>
        </p:txBody>
      </p:sp>
      <p:sp>
        <p:nvSpPr>
          <p:cNvPr id="9" name="Rectangle 8"/>
          <p:cNvSpPr/>
          <p:nvPr/>
        </p:nvSpPr>
        <p:spPr bwMode="auto">
          <a:xfrm>
            <a:off x="251520" y="759618"/>
            <a:ext cx="2683748" cy="307777"/>
          </a:xfrm>
          <a:prstGeom prst="rect">
            <a:avLst/>
          </a:prstGeom>
        </p:spPr>
        <p:txBody>
          <a:bodyPr wrap="none">
            <a:spAutoFit/>
          </a:bodyPr>
          <a:lstStyle/>
          <a:p>
            <a:pPr>
              <a:defRPr/>
            </a:pPr>
            <a:r>
              <a:rPr lang="fr-FR" sz="1400"/>
              <a:t>Page d’accueil de l’application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itre 1"/>
          <p:cNvSpPr txBox="1"/>
          <p:nvPr/>
        </p:nvSpPr>
        <p:spPr bwMode="gray">
          <a:xfrm>
            <a:off x="1187624" y="123477"/>
            <a:ext cx="7564978" cy="12241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050" b="0" dirty="0"/>
              <a:t>Le volet culturel du projet d’école regroupe l’ensemble des projets d’éducation artistique et culturelle portés par les équipes pédagogiques de l’école.</a:t>
            </a:r>
            <a:endParaRPr dirty="0"/>
          </a:p>
          <a:p>
            <a:pPr>
              <a:defRPr/>
            </a:pPr>
            <a:r>
              <a:rPr lang="fr-FR" sz="1050" b="0" dirty="0"/>
              <a:t>Il vous permet de prendre connaissance de toutes les initiatives au sein de votre école. Il est prévu pour faciliter le dialogue au sein de l’établissement scolaire entre pairs, avec la direction, pour préparer les budgets et les conseils d’école ou encore pour les commissions pédagogiques.</a:t>
            </a:r>
            <a:endParaRPr dirty="0"/>
          </a:p>
          <a:p>
            <a:pPr>
              <a:defRPr/>
            </a:pPr>
            <a:r>
              <a:rPr lang="fr-FR" sz="1050" b="0" dirty="0"/>
              <a:t/>
            </a:r>
            <a:br>
              <a:rPr lang="fr-FR" sz="1050" b="0" dirty="0"/>
            </a:br>
            <a:r>
              <a:rPr lang="fr-FR" sz="1050" b="0" dirty="0"/>
              <a:t>Les informations renseignées alimentent les attestations individuelles des parcours EAC des élèves.</a:t>
            </a:r>
            <a:br>
              <a:rPr lang="fr-FR" sz="1050" b="0" dirty="0"/>
            </a:br>
            <a:endParaRPr lang="fr-FR" sz="1050" b="0" dirty="0"/>
          </a:p>
        </p:txBody>
      </p:sp>
      <p:grpSp>
        <p:nvGrpSpPr>
          <p:cNvPr id="11" name="Groupe 10"/>
          <p:cNvGrpSpPr/>
          <p:nvPr/>
        </p:nvGrpSpPr>
        <p:grpSpPr bwMode="auto">
          <a:xfrm>
            <a:off x="827584" y="1432842"/>
            <a:ext cx="7344816" cy="2507715"/>
            <a:chOff x="827584" y="1432842"/>
            <a:chExt cx="7344816" cy="2507715"/>
          </a:xfrm>
        </p:grpSpPr>
        <p:pic>
          <p:nvPicPr>
            <p:cNvPr id="5" name="Image 4"/>
            <p:cNvPicPr>
              <a:picLocks noChangeAspect="1"/>
            </p:cNvPicPr>
            <p:nvPr/>
          </p:nvPicPr>
          <p:blipFill>
            <a:blip r:embed="rId2"/>
            <a:srcRect t="49987"/>
            <a:stretch/>
          </p:blipFill>
          <p:spPr bwMode="auto">
            <a:xfrm>
              <a:off x="827584" y="2643758"/>
              <a:ext cx="7344816" cy="1296799"/>
            </a:xfrm>
            <a:prstGeom prst="rect">
              <a:avLst/>
            </a:prstGeom>
          </p:spPr>
        </p:pic>
        <p:pic>
          <p:nvPicPr>
            <p:cNvPr id="6" name="Image 5"/>
            <p:cNvPicPr>
              <a:picLocks noChangeAspect="1"/>
            </p:cNvPicPr>
            <p:nvPr/>
          </p:nvPicPr>
          <p:blipFill>
            <a:blip r:embed="rId3"/>
            <a:stretch/>
          </p:blipFill>
          <p:spPr bwMode="auto">
            <a:xfrm>
              <a:off x="941133" y="1432842"/>
              <a:ext cx="7117717" cy="1269703"/>
            </a:xfrm>
            <a:prstGeom prst="rect">
              <a:avLst/>
            </a:prstGeom>
          </p:spPr>
        </p:pic>
      </p:gr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
        <p:nvSpPr>
          <p:cNvPr id="12" name="Rectangle avec flèche vers la gauche 11"/>
          <p:cNvSpPr/>
          <p:nvPr/>
        </p:nvSpPr>
        <p:spPr bwMode="auto">
          <a:xfrm>
            <a:off x="4299658" y="1752967"/>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a:solidFill>
                  <a:schemeClr val="bg1"/>
                </a:solidFill>
                <a:latin typeface="+mj-lt"/>
                <a:ea typeface="+mj-ea"/>
                <a:cs typeface="+mj-cs"/>
              </a:rPr>
              <a:t>Choisir l’année 2023-2024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16" name="Groupe 15"/>
          <p:cNvGrpSpPr/>
          <p:nvPr/>
        </p:nvGrpSpPr>
        <p:grpSpPr bwMode="auto">
          <a:xfrm>
            <a:off x="1331640" y="293528"/>
            <a:ext cx="9216911" cy="360041"/>
            <a:chOff x="611560" y="915566"/>
            <a:chExt cx="9216911" cy="360041"/>
          </a:xfrm>
        </p:grpSpPr>
        <p:pic>
          <p:nvPicPr>
            <p:cNvPr id="6" name="Image 5"/>
            <p:cNvPicPr>
              <a:picLocks noChangeAspect="1"/>
            </p:cNvPicPr>
            <p:nvPr/>
          </p:nvPicPr>
          <p:blipFill>
            <a:blip r:embed="rId2"/>
            <a:srcRect l="5883" t="63873" r="88235" b="22242"/>
            <a:stretch/>
          </p:blipFill>
          <p:spPr bwMode="auto">
            <a:xfrm>
              <a:off x="611560" y="915566"/>
              <a:ext cx="432048" cy="360041"/>
            </a:xfrm>
            <a:prstGeom prst="rect">
              <a:avLst/>
            </a:prstGeom>
          </p:spPr>
        </p:pic>
        <p:pic>
          <p:nvPicPr>
            <p:cNvPr id="7" name="Image 6"/>
            <p:cNvPicPr>
              <a:picLocks noChangeAspect="1"/>
            </p:cNvPicPr>
            <p:nvPr/>
          </p:nvPicPr>
          <p:blipFill>
            <a:blip r:embed="rId2"/>
            <a:srcRect l="38235" t="63873" r="55883" b="22241"/>
            <a:stretch/>
          </p:blipFill>
          <p:spPr bwMode="auto">
            <a:xfrm>
              <a:off x="1187624" y="915566"/>
              <a:ext cx="432048" cy="360040"/>
            </a:xfrm>
            <a:prstGeom prst="rect">
              <a:avLst/>
            </a:prstGeom>
          </p:spPr>
        </p:pic>
        <p:pic>
          <p:nvPicPr>
            <p:cNvPr id="8" name="Image 7"/>
            <p:cNvPicPr>
              <a:picLocks noChangeAspect="1"/>
            </p:cNvPicPr>
            <p:nvPr/>
          </p:nvPicPr>
          <p:blipFill>
            <a:blip r:embed="rId2"/>
            <a:srcRect l="70588" t="63873" r="24510" b="22242"/>
            <a:stretch/>
          </p:blipFill>
          <p:spPr bwMode="auto">
            <a:xfrm>
              <a:off x="1763689" y="915566"/>
              <a:ext cx="359999" cy="360000"/>
            </a:xfrm>
            <a:prstGeom prst="rect">
              <a:avLst/>
            </a:prstGeom>
          </p:spPr>
        </p:pic>
        <p:sp>
          <p:nvSpPr>
            <p:cNvPr id="9" name="Titre 1"/>
            <p:cNvSpPr txBox="1"/>
            <p:nvPr/>
          </p:nvSpPr>
          <p:spPr bwMode="gray">
            <a:xfrm>
              <a:off x="2267705" y="1051729"/>
              <a:ext cx="7560766" cy="223838"/>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a:t>Utiliser « + » pour créer un nouveau projet</a:t>
              </a:r>
            </a:p>
          </p:txBody>
        </p:sp>
      </p:grpSp>
      <p:sp>
        <p:nvSpPr>
          <p:cNvPr id="11" name="Rectangle 10"/>
          <p:cNvSpPr/>
          <p:nvPr/>
        </p:nvSpPr>
        <p:spPr bwMode="auto">
          <a:xfrm>
            <a:off x="278787" y="2265656"/>
            <a:ext cx="2592248" cy="2412986"/>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Vous pouvez renseigner un budget prévisionnel et demander la validation de votre direction. </a:t>
            </a:r>
          </a:p>
          <a:p>
            <a:pPr algn="ctr">
              <a:defRPr/>
            </a:pPr>
            <a:endParaRPr dirty="0"/>
          </a:p>
          <a:p>
            <a:pPr algn="ctr">
              <a:defRPr/>
            </a:pPr>
            <a:r>
              <a:rPr lang="fr-FR" sz="1050" dirty="0">
                <a:solidFill>
                  <a:schemeClr val="tx1"/>
                </a:solidFill>
                <a:latin typeface="+mj-lt"/>
                <a:ea typeface="+mj-ea"/>
                <a:cs typeface="+mj-cs"/>
              </a:rPr>
              <a:t>Le budget est destiné au dialogue interne au sein de votre école (direction, collègues, conseil d’école).</a:t>
            </a:r>
            <a:endParaRPr dirty="0"/>
          </a:p>
        </p:txBody>
      </p:sp>
      <p:sp>
        <p:nvSpPr>
          <p:cNvPr id="15" name="Rectangle 14"/>
          <p:cNvSpPr/>
          <p:nvPr/>
        </p:nvSpPr>
        <p:spPr bwMode="auto">
          <a:xfrm>
            <a:off x="1259632" y="653528"/>
            <a:ext cx="5832648" cy="369332"/>
          </a:xfrm>
          <a:prstGeom prst="rect">
            <a:avLst/>
          </a:prstGeom>
        </p:spPr>
        <p:txBody>
          <a:bodyPr wrap="square">
            <a:spAutoFit/>
          </a:bodyPr>
          <a:lstStyle/>
          <a:p>
            <a:pPr>
              <a:defRPr/>
            </a:pPr>
            <a:r>
              <a:rPr lang="fr-FR" sz="1050" dirty="0">
                <a:latin typeface="+mj-lt"/>
                <a:ea typeface="+mj-ea"/>
                <a:cs typeface="+mj-cs"/>
              </a:rPr>
              <a:t>Ou sélectionnez un projet existant pour le compléter</a:t>
            </a:r>
            <a:r>
              <a:rPr lang="fr-FR" dirty="0"/>
              <a:t>.</a:t>
            </a:r>
          </a:p>
        </p:txBody>
      </p:sp>
      <p:pic>
        <p:nvPicPr>
          <p:cNvPr id="12" name="Image 11"/>
          <p:cNvPicPr>
            <a:picLocks noChangeAspect="1"/>
          </p:cNvPicPr>
          <p:nvPr/>
        </p:nvPicPr>
        <p:blipFill>
          <a:blip r:embed="rId3"/>
          <a:stretch>
            <a:fillRect/>
          </a:stretch>
        </p:blipFill>
        <p:spPr>
          <a:xfrm>
            <a:off x="2987785" y="1184938"/>
            <a:ext cx="5994005" cy="3493704"/>
          </a:xfrm>
          <a:prstGeom prst="rect">
            <a:avLst/>
          </a:prstGeom>
          <a:ln>
            <a:solidFill>
              <a:srgbClr val="4663B4"/>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1" y="267494"/>
            <a:ext cx="6944925" cy="576064"/>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p:txBody>
      </p:sp>
      <p:grpSp>
        <p:nvGrpSpPr>
          <p:cNvPr id="13" name="Groupe 12"/>
          <p:cNvGrpSpPr/>
          <p:nvPr/>
        </p:nvGrpSpPr>
        <p:grpSpPr>
          <a:xfrm>
            <a:off x="539552" y="987574"/>
            <a:ext cx="7665005" cy="3746828"/>
            <a:chOff x="539552" y="987574"/>
            <a:chExt cx="7665005" cy="3746828"/>
          </a:xfrm>
        </p:grpSpPr>
        <p:grpSp>
          <p:nvGrpSpPr>
            <p:cNvPr id="10" name="Groupe 9"/>
            <p:cNvGrpSpPr/>
            <p:nvPr/>
          </p:nvGrpSpPr>
          <p:grpSpPr>
            <a:xfrm>
              <a:off x="539552" y="987574"/>
              <a:ext cx="7665005" cy="3746828"/>
              <a:chOff x="539552" y="987574"/>
              <a:chExt cx="7665005" cy="3746828"/>
            </a:xfrm>
          </p:grpSpPr>
          <p:grpSp>
            <p:nvGrpSpPr>
              <p:cNvPr id="9" name="Groupe 8"/>
              <p:cNvGrpSpPr/>
              <p:nvPr/>
            </p:nvGrpSpPr>
            <p:grpSpPr>
              <a:xfrm>
                <a:off x="539552" y="987574"/>
                <a:ext cx="7665005" cy="3746828"/>
                <a:chOff x="539552" y="987574"/>
                <a:chExt cx="7665005" cy="3746828"/>
              </a:xfrm>
            </p:grpSpPr>
            <p:grpSp>
              <p:nvGrpSpPr>
                <p:cNvPr id="7" name="Groupe 6"/>
                <p:cNvGrpSpPr/>
                <p:nvPr/>
              </p:nvGrpSpPr>
              <p:grpSpPr>
                <a:xfrm>
                  <a:off x="539552" y="987574"/>
                  <a:ext cx="7665005" cy="3746828"/>
                  <a:chOff x="539552" y="987574"/>
                  <a:chExt cx="7665005" cy="3746828"/>
                </a:xfrm>
              </p:grpSpPr>
              <p:pic>
                <p:nvPicPr>
                  <p:cNvPr id="2" name="Image 1"/>
                  <p:cNvPicPr>
                    <a:picLocks noChangeAspect="1"/>
                  </p:cNvPicPr>
                  <p:nvPr/>
                </p:nvPicPr>
                <p:blipFill>
                  <a:blip r:embed="rId2"/>
                  <a:stretch>
                    <a:fillRect/>
                  </a:stretch>
                </p:blipFill>
                <p:spPr>
                  <a:xfrm>
                    <a:off x="539552" y="987574"/>
                    <a:ext cx="7665005" cy="3746828"/>
                  </a:xfrm>
                  <a:prstGeom prst="rect">
                    <a:avLst/>
                  </a:prstGeom>
                  <a:ln>
                    <a:solidFill>
                      <a:srgbClr val="0070C0"/>
                    </a:solidFill>
                  </a:ln>
                </p:spPr>
              </p:pic>
              <p:sp>
                <p:nvSpPr>
                  <p:cNvPr id="6" name="Rectangle 5"/>
                  <p:cNvSpPr/>
                  <p:nvPr/>
                </p:nvSpPr>
                <p:spPr>
                  <a:xfrm>
                    <a:off x="1115616" y="4155926"/>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1115616" y="4515966"/>
                  <a:ext cx="288032" cy="72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p:cNvPicPr>
                <a:picLocks noChangeAspect="1"/>
              </p:cNvPicPr>
              <p:nvPr/>
            </p:nvPicPr>
            <p:blipFill>
              <a:blip r:embed="rId3"/>
              <a:stretch>
                <a:fillRect/>
              </a:stretch>
            </p:blipFill>
            <p:spPr>
              <a:xfrm>
                <a:off x="5724128" y="1491630"/>
                <a:ext cx="1371719" cy="938865"/>
              </a:xfrm>
              <a:prstGeom prst="rect">
                <a:avLst/>
              </a:prstGeom>
            </p:spPr>
          </p:pic>
          <p:sp>
            <p:nvSpPr>
              <p:cNvPr id="5" name="Rectangle 4"/>
              <p:cNvSpPr/>
              <p:nvPr/>
            </p:nvSpPr>
            <p:spPr>
              <a:xfrm>
                <a:off x="2051720" y="1059582"/>
                <a:ext cx="576064" cy="216024"/>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bwMode="auto">
            <a:xfrm>
              <a:off x="1835696" y="4407954"/>
              <a:ext cx="792088" cy="1800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6516742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163</TotalTime>
  <Words>496</Words>
  <Application>Microsoft Office PowerPoint</Application>
  <DocSecurity>0</DocSecurity>
  <PresentationFormat>Affichage à l'écran (16:9)</PresentationFormat>
  <Paragraphs>32</Paragraphs>
  <Slides>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vt:i4>
      </vt:variant>
    </vt:vector>
  </HeadingPairs>
  <TitlesOfParts>
    <vt:vector size="7" baseType="lpstr">
      <vt:lpstr>Arial</vt:lpstr>
      <vt:lpstr>MINISTÈRIEL</vt:lpstr>
      <vt:lpstr>Présentation PowerPoint</vt:lpstr>
      <vt:lpstr>Prérequis : se connecter avec le profil « Rédacteur de projets ». Ce profil est attribué par le directeur d’école ou l’IEN de circonscription. Vidéo tutoriel  https://www.dailymotion.com/video/x7ypdmf (durée : 1mn17).  </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arouaud</cp:lastModifiedBy>
  <cp:revision>45</cp:revision>
  <dcterms:created xsi:type="dcterms:W3CDTF">2020-03-05T15:21:24Z</dcterms:created>
  <dcterms:modified xsi:type="dcterms:W3CDTF">2023-04-24T10:54:54Z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