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0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997"/>
    <a:srgbClr val="5970B5"/>
    <a:srgbClr val="F3F3F3"/>
    <a:srgbClr val="85C4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2383143" y="1600828"/>
            <a:ext cx="414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 smtClean="0"/>
              <a:t>A L’APPEL A PROJETS</a:t>
            </a:r>
            <a:endParaRPr lang="fr-FR" sz="2400" b="1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83143" y="1174470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 smtClean="0"/>
              <a:t>INSCRIPTION OU CANDIDATURE</a:t>
            </a:r>
            <a:endParaRPr lang="fr-FR" sz="2400" b="1" cap="all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383143" y="2084874"/>
            <a:ext cx="414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NOM DU DISPOSITIF</a:t>
            </a:r>
            <a:endParaRPr lang="fr-FR" sz="2400" b="1" cap="all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974013" y="4783138"/>
            <a:ext cx="1169987" cy="360362"/>
          </a:xfrm>
        </p:spPr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4783138"/>
            <a:ext cx="5903913" cy="360362"/>
          </a:xfrm>
        </p:spPr>
        <p:txBody>
          <a:bodyPr/>
          <a:lstStyle/>
          <a:p>
            <a:pPr>
              <a:defRPr/>
            </a:pPr>
            <a:r>
              <a:rPr lang="fr-FR" smtClean="0"/>
              <a:t>Intitulé de la direction ou de l’organisme rattaché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794625" y="4783138"/>
            <a:ext cx="1349375" cy="360362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131590"/>
            <a:ext cx="8424863" cy="2076450"/>
          </a:xfrm>
        </p:spPr>
        <p:txBody>
          <a:bodyPr/>
          <a:lstStyle/>
          <a:p>
            <a:pPr>
              <a:defRPr/>
            </a:pPr>
            <a:r>
              <a:rPr lang="fr-FR" sz="2000" b="0" dirty="0"/>
              <a:t>Prérequis : se connecter avec le profil « Rédacteur de projets ». </a:t>
            </a:r>
            <a:endParaRPr lang="fr-FR" sz="2000" b="0" dirty="0" smtClean="0"/>
          </a:p>
          <a:p>
            <a:pPr>
              <a:defRPr/>
            </a:pP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Ce </a:t>
            </a:r>
            <a:r>
              <a:rPr lang="fr-FR" sz="2000" b="0" dirty="0"/>
              <a:t>profil est attribué par le </a:t>
            </a:r>
            <a:r>
              <a:rPr lang="fr-FR" sz="2000" b="0" dirty="0" smtClean="0"/>
              <a:t>directeur d’école ou l’IEN </a:t>
            </a:r>
            <a:r>
              <a:rPr lang="fr-FR" sz="2000" b="0" dirty="0"/>
              <a:t>de </a:t>
            </a:r>
            <a:r>
              <a:rPr lang="fr-FR" sz="2000" b="0" dirty="0" smtClean="0"/>
              <a:t>circonscription, et par le chef d’établissement.</a:t>
            </a:r>
          </a:p>
          <a:p>
            <a:pPr>
              <a:defRPr/>
            </a:pPr>
            <a:r>
              <a:rPr lang="fr-FR" sz="2000" b="0" dirty="0" smtClean="0"/>
              <a:t> </a:t>
            </a:r>
            <a:br>
              <a:rPr lang="fr-FR" sz="2000" b="0" dirty="0" smtClean="0"/>
            </a:br>
            <a:r>
              <a:rPr lang="fr-FR" sz="2000" b="0" dirty="0" smtClean="0"/>
              <a:t>Vidéo </a:t>
            </a:r>
            <a:r>
              <a:rPr lang="fr-FR" sz="2000" b="0" dirty="0"/>
              <a:t>tutoriel </a:t>
            </a:r>
            <a:endParaRPr lang="fr-FR" sz="2000" b="0" dirty="0" smtClean="0"/>
          </a:p>
          <a:p>
            <a:pPr>
              <a:defRPr/>
            </a:pPr>
            <a:r>
              <a:rPr lang="fr-FR" sz="2000" b="0" dirty="0" smtClean="0"/>
              <a:t> </a:t>
            </a:r>
            <a:r>
              <a:rPr lang="fr-FR" sz="2000" b="0" u="sng" dirty="0">
                <a:hlinkClick r:id="rId2" tooltip="https://www.dailymotion.com/video/x7ypdmf"/>
              </a:rPr>
              <a:t>https://www.dailymotion.com/video/x7ypdmf</a:t>
            </a:r>
            <a:r>
              <a:rPr lang="fr-FR" sz="2000" b="0" dirty="0"/>
              <a:t> (durée : 1mn17)</a:t>
            </a:r>
            <a:r>
              <a:rPr lang="fr-FR" sz="1050" b="0" dirty="0"/>
              <a:t/>
            </a:r>
            <a:br>
              <a:rPr lang="fr-FR" sz="1050" b="0" dirty="0"/>
            </a:b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</p:spTree>
    <p:extLst>
      <p:ext uri="{BB962C8B-B14F-4D97-AF65-F5344CB8AC3E}">
        <p14:creationId xmlns:p14="http://schemas.microsoft.com/office/powerpoint/2010/main" val="27569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2867" y="695213"/>
            <a:ext cx="7232437" cy="3321352"/>
            <a:chOff x="32867" y="695213"/>
            <a:chExt cx="7232437" cy="332135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2867" y="695213"/>
              <a:ext cx="7232437" cy="332135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200" y="3147814"/>
              <a:ext cx="609616" cy="21336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auto">
          <a:xfrm>
            <a:off x="1168172" y="175527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/>
              <a:t>Page d’accueil de l’application :</a:t>
            </a:r>
            <a:endParaRPr dirty="0"/>
          </a:p>
        </p:txBody>
      </p:sp>
      <p:grpSp>
        <p:nvGrpSpPr>
          <p:cNvPr id="5" name="Groupe 4"/>
          <p:cNvGrpSpPr/>
          <p:nvPr/>
        </p:nvGrpSpPr>
        <p:grpSpPr>
          <a:xfrm>
            <a:off x="239108" y="2211710"/>
            <a:ext cx="8797388" cy="2736303"/>
            <a:chOff x="239108" y="2211710"/>
            <a:chExt cx="8797388" cy="2736303"/>
          </a:xfrm>
        </p:grpSpPr>
        <p:sp>
          <p:nvSpPr>
            <p:cNvPr id="4" name="Rectangle avec flèche vers le haut 3"/>
            <p:cNvSpPr/>
            <p:nvPr/>
          </p:nvSpPr>
          <p:spPr bwMode="auto">
            <a:xfrm>
              <a:off x="395536" y="3357834"/>
              <a:ext cx="4680520" cy="159017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CB198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05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L’appel à projets </a:t>
              </a:r>
              <a:r>
                <a:rPr lang="fr-FR" sz="1050" dirty="0" smtClean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« nom du dispositif » </a:t>
              </a:r>
              <a:r>
                <a:rPr lang="fr-FR" sz="105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est affiché sur la page d’accueil de l’application.</a:t>
              </a:r>
            </a:p>
            <a:p>
              <a:pPr algn="ctr">
                <a:defRPr/>
              </a:pPr>
              <a:r>
                <a:rPr lang="fr-FR" sz="105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Cliquez sur « i » pour une présentation de </a:t>
              </a:r>
              <a:r>
                <a:rPr lang="fr-FR" sz="1050" dirty="0" smtClean="0">
                  <a:solidFill>
                    <a:schemeClr val="accent3"/>
                  </a:solidFill>
                  <a:latin typeface="+mj-lt"/>
                  <a:ea typeface="+mj-ea"/>
                  <a:cs typeface="+mj-cs"/>
                </a:rPr>
                <a:t>« nom du dispositif »</a:t>
              </a:r>
            </a:p>
            <a:p>
              <a:pPr algn="ctr">
                <a:defRPr/>
              </a:pPr>
              <a:r>
                <a:rPr lang="fr-FR" sz="105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Cliquez sur les documents d’accompagnement pour prendre connaissance du cahier des charges</a:t>
              </a:r>
              <a:endPara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580112" y="4016565"/>
              <a:ext cx="2952328" cy="931448"/>
            </a:xfrm>
            <a:prstGeom prst="rect">
              <a:avLst/>
            </a:prstGeom>
            <a:solidFill>
              <a:srgbClr val="D81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9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« En attente » , la campagne d’inscription n’est pas encore ouverte.</a:t>
              </a:r>
            </a:p>
            <a:p>
              <a:pPr algn="ctr">
                <a:defRPr/>
              </a:pPr>
              <a:r>
                <a:rPr lang="fr-FR" sz="9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« Je participe » : vous pouvez déposer un dossier de </a:t>
              </a:r>
              <a:r>
                <a:rPr lang="fr-FR" sz="9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participation entre les dates affichées.</a:t>
              </a:r>
              <a:endParaRPr lang="fr-FR" sz="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 algn="ctr">
                <a:defRPr/>
              </a:pPr>
              <a:r>
                <a:rPr lang="fr-FR" sz="9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« Fermé » : les inscriptions sont closes.</a:t>
              </a:r>
              <a:endParaRPr lang="fr-FR" sz="9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" name="Rectangle avec flèche vers la gauche 2"/>
            <p:cNvSpPr/>
            <p:nvPr/>
          </p:nvSpPr>
          <p:spPr>
            <a:xfrm>
              <a:off x="7081536" y="2211710"/>
              <a:ext cx="1954960" cy="174129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2357"/>
              </a:avLst>
            </a:prstGeom>
            <a:solidFill>
              <a:srgbClr val="85C4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Cliquez sur « je participe » pour déposer un dossier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3141810"/>
              <a:ext cx="1963668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9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 du dispositif</a:t>
              </a:r>
              <a:endParaRPr lang="fr-FR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7450" y="3188039"/>
              <a:ext cx="123566" cy="12356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408384" y="3239597"/>
              <a:ext cx="86409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108" y="3141810"/>
              <a:ext cx="335133" cy="2080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3598"/>
            <a:ext cx="6984776" cy="3774714"/>
          </a:xfrm>
          <a:prstGeom prst="rect">
            <a:avLst/>
          </a:prstGeom>
        </p:spPr>
      </p:pic>
      <p:sp>
        <p:nvSpPr>
          <p:cNvPr id="2" name="Rectangle avec flèche vers le bas 1"/>
          <p:cNvSpPr/>
          <p:nvPr/>
        </p:nvSpPr>
        <p:spPr bwMode="auto">
          <a:xfrm>
            <a:off x="1475656" y="195486"/>
            <a:ext cx="6696744" cy="1283045"/>
          </a:xfrm>
          <a:prstGeom prst="downArrowCallout">
            <a:avLst/>
          </a:prstGeom>
          <a:solidFill>
            <a:srgbClr val="CB19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Renseignez le formulaire qui s’est ouvert après que vous ayez cliqué sur « Je participe ».</a:t>
            </a:r>
          </a:p>
          <a:p>
            <a:pPr algn="ctr">
              <a:defRPr/>
            </a:pPr>
            <a:endParaRPr lang="fr-FR" sz="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 formulaire est enregistré et vous pourrez le compléter ou modifier jusqu’à la date de fermeture du dépôt des dossiers.</a:t>
            </a:r>
            <a:endParaRPr lang="fr-FR" sz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1635646"/>
            <a:ext cx="2304256" cy="216024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5970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 du dispositif</a:t>
            </a:r>
            <a:endParaRPr lang="fr-FR" sz="1400" dirty="0">
              <a:solidFill>
                <a:srgbClr val="5970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4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1187624" y="123477"/>
            <a:ext cx="7564978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dirty="0" smtClean="0"/>
              <a:t>Pour compléter ou modifier votre dossier :</a:t>
            </a:r>
          </a:p>
          <a:p>
            <a:pPr>
              <a:spcAft>
                <a:spcPts val="600"/>
              </a:spcAft>
              <a:defRPr/>
            </a:pPr>
            <a:r>
              <a:rPr lang="fr-FR" sz="1050" b="0" dirty="0" smtClean="0"/>
              <a:t>Votre dossier est enregistré sur le volet culturel du projet d’école ou d’établissement dans le volet bleu « Projets liés à un appel à projets ».</a:t>
            </a:r>
          </a:p>
          <a:p>
            <a:pPr>
              <a:spcAft>
                <a:spcPts val="600"/>
              </a:spcAft>
              <a:defRPr/>
            </a:pPr>
            <a:r>
              <a:rPr lang="fr-FR" sz="1050" b="0" dirty="0" smtClean="0"/>
              <a:t>Pour le rouvrir : Sélectionnez l’onglet « Projets EAC » puis « Les projets » et cliquez sur la partie bleue « Projets liés à des dispositifs ». Cliquez sur le nom de votre projet, puis sur l’icône  </a:t>
            </a:r>
            <a:r>
              <a:rPr lang="fr-FR" sz="1050" b="0" dirty="0" smtClean="0"/>
              <a:t>        p      pour l’ouvrir </a:t>
            </a:r>
            <a:r>
              <a:rPr lang="fr-FR" sz="1050" b="0" dirty="0" smtClean="0"/>
              <a:t>et le modifier.</a:t>
            </a:r>
            <a:endParaRPr lang="fr-FR" sz="1050" b="0" dirty="0"/>
          </a:p>
        </p:txBody>
      </p:sp>
      <p:sp>
        <p:nvSpPr>
          <p:cNvPr id="12" name="Rectangle avec flèche vers la gauche 11"/>
          <p:cNvSpPr/>
          <p:nvPr/>
        </p:nvSpPr>
        <p:spPr bwMode="auto">
          <a:xfrm>
            <a:off x="4299658" y="1752967"/>
            <a:ext cx="134091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2023-2024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50" y="844094"/>
            <a:ext cx="447737" cy="428685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827584" y="1432842"/>
            <a:ext cx="7344816" cy="2507715"/>
            <a:chOff x="827584" y="1432842"/>
            <a:chExt cx="7344816" cy="2507715"/>
          </a:xfrm>
        </p:grpSpPr>
        <p:grpSp>
          <p:nvGrpSpPr>
            <p:cNvPr id="11" name="Groupe 10"/>
            <p:cNvGrpSpPr/>
            <p:nvPr/>
          </p:nvGrpSpPr>
          <p:grpSpPr bwMode="auto">
            <a:xfrm>
              <a:off x="827584" y="1432842"/>
              <a:ext cx="7344816" cy="2507715"/>
              <a:chOff x="827584" y="1432842"/>
              <a:chExt cx="7344816" cy="250771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rcRect t="49987"/>
              <a:stretch/>
            </p:blipFill>
            <p:spPr bwMode="auto">
              <a:xfrm>
                <a:off x="827584" y="2643758"/>
                <a:ext cx="7344816" cy="1296799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941133" y="1432842"/>
                <a:ext cx="7117717" cy="1269703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627784" y="3507854"/>
              <a:ext cx="2371066" cy="144016"/>
            </a:xfrm>
            <a:prstGeom prst="rect">
              <a:avLst/>
            </a:prstGeom>
            <a:solidFill>
              <a:srgbClr val="445997"/>
            </a:solidFill>
            <a:ln>
              <a:solidFill>
                <a:srgbClr val="44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avec flèche vers le haut 8"/>
          <p:cNvSpPr/>
          <p:nvPr/>
        </p:nvSpPr>
        <p:spPr bwMode="auto"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1259631" y="267494"/>
            <a:ext cx="6944925" cy="576064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qui est soumis à des validation : validation du directeur ou de l’IEN, avis de l’IEN et/ou avis de la commission qui étudie le projet dans le cadre d’un appel à projets.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9552" y="987574"/>
            <a:ext cx="7665005" cy="3746828"/>
            <a:chOff x="539552" y="987574"/>
            <a:chExt cx="7665005" cy="3746828"/>
          </a:xfrm>
        </p:grpSpPr>
        <p:grpSp>
          <p:nvGrpSpPr>
            <p:cNvPr id="10" name="Groupe 9"/>
            <p:cNvGrpSpPr/>
            <p:nvPr/>
          </p:nvGrpSpPr>
          <p:grpSpPr>
            <a:xfrm>
              <a:off x="539552" y="987574"/>
              <a:ext cx="7665005" cy="3746828"/>
              <a:chOff x="539552" y="987574"/>
              <a:chExt cx="7665005" cy="3746828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39552" y="987574"/>
                <a:ext cx="7665005" cy="3746828"/>
                <a:chOff x="539552" y="987574"/>
                <a:chExt cx="7665005" cy="3746828"/>
              </a:xfrm>
            </p:grpSpPr>
            <p:grpSp>
              <p:nvGrpSpPr>
                <p:cNvPr id="7" name="Groupe 6"/>
                <p:cNvGrpSpPr/>
                <p:nvPr/>
              </p:nvGrpSpPr>
              <p:grpSpPr>
                <a:xfrm>
                  <a:off x="539552" y="987574"/>
                  <a:ext cx="7665005" cy="3746828"/>
                  <a:chOff x="539552" y="987574"/>
                  <a:chExt cx="7665005" cy="3746828"/>
                </a:xfrm>
              </p:grpSpPr>
              <p:pic>
                <p:nvPicPr>
                  <p:cNvPr id="2" name="Imag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39552" y="987574"/>
                    <a:ext cx="7665005" cy="3746828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sp>
                <p:nvSpPr>
                  <p:cNvPr id="6" name="Rectangle 5"/>
                  <p:cNvSpPr/>
                  <p:nvPr/>
                </p:nvSpPr>
                <p:spPr>
                  <a:xfrm>
                    <a:off x="1115616" y="4155926"/>
                    <a:ext cx="288032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1115616" y="4515966"/>
                  <a:ext cx="288032" cy="720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128" y="1491630"/>
                <a:ext cx="1371719" cy="93886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051720" y="1059582"/>
                <a:ext cx="576064" cy="216024"/>
              </a:xfrm>
              <a:prstGeom prst="rect">
                <a:avLst/>
              </a:prstGeom>
              <a:noFill/>
              <a:ln>
                <a:solidFill>
                  <a:srgbClr val="D81F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1835696" y="4407954"/>
              <a:ext cx="792088" cy="180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65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192</TotalTime>
  <Words>478</Words>
  <Application>Microsoft Office PowerPoint</Application>
  <DocSecurity>0</DocSecurity>
  <PresentationFormat>Affichage à l'écran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52</cp:revision>
  <dcterms:created xsi:type="dcterms:W3CDTF">2020-03-05T15:21:24Z</dcterms:created>
  <dcterms:modified xsi:type="dcterms:W3CDTF">2023-06-16T07:06:59Z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