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sldIdLst>
    <p:sldId id="331" r:id="rId5"/>
    <p:sldId id="327" r:id="rId6"/>
    <p:sldId id="334" r:id="rId7"/>
    <p:sldId id="332" r:id="rId8"/>
    <p:sldId id="340" r:id="rId9"/>
    <p:sldId id="341" r:id="rId10"/>
    <p:sldId id="333" r:id="rId11"/>
    <p:sldId id="339" r:id="rId12"/>
    <p:sldId id="337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27"/>
            <p14:sldId id="334"/>
            <p14:sldId id="332"/>
            <p14:sldId id="340"/>
            <p14:sldId id="341"/>
            <p14:sldId id="333"/>
            <p14:sldId id="339"/>
            <p14:sldId id="337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98A"/>
    <a:srgbClr val="D81F94"/>
    <a:srgbClr val="4663B4"/>
    <a:srgbClr val="FFD500"/>
    <a:srgbClr val="7CA946"/>
    <a:srgbClr val="889BD1"/>
    <a:srgbClr val="B35BAA"/>
    <a:srgbClr val="79AF39"/>
    <a:srgbClr val="E2E2E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9"/>
    <p:restoredTop sz="94660"/>
  </p:normalViewPr>
  <p:slideViewPr>
    <p:cSldViewPr showGuides="1">
      <p:cViewPr varScale="1">
        <p:scale>
          <a:sx n="137" d="100"/>
          <a:sy n="137" d="100"/>
        </p:scale>
        <p:origin x="144" y="40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31/03/2023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4" y="51470"/>
            <a:ext cx="4355622" cy="35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8317"/>
            <a:ext cx="2195810" cy="18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 ou de l’organisme rattaché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65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13" r:id="rId5"/>
    <p:sldLayoutId id="214748380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942416" y="339502"/>
            <a:ext cx="5256584" cy="1008112"/>
          </a:xfrm>
        </p:spPr>
        <p:txBody>
          <a:bodyPr/>
          <a:lstStyle/>
          <a:p>
            <a:r>
              <a:rPr lang="fr-FR" dirty="0"/>
              <a:t>ADAGE</a:t>
            </a:r>
          </a:p>
          <a:p>
            <a:pPr lvl="1"/>
            <a:r>
              <a:rPr lang="fr-FR" dirty="0"/>
              <a:t>Application dédiée à la généralisation de l’EAC</a:t>
            </a:r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147226" y="1925506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b="1" cap="all" dirty="0" smtClean="0"/>
              <a:t>IEN</a:t>
            </a:r>
            <a:endParaRPr lang="fr-FR" sz="2400" b="1" cap="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100" dirty="0"/>
              <a:t>Ouvrez l’intranet académique (ARENA)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100" dirty="0"/>
              <a:t>Renseignez vos identifiant et mot de passe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100" dirty="0"/>
              <a:t>Choisissez le domaine « Scolarité du 1er degré » ou « Scolarité du 2</a:t>
            </a:r>
            <a:r>
              <a:rPr lang="fr-FR" sz="1100" baseline="30000" dirty="0"/>
              <a:t>nd</a:t>
            </a:r>
            <a:r>
              <a:rPr lang="fr-FR" sz="1100" dirty="0"/>
              <a:t> degré »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100" dirty="0"/>
              <a:t>Cliquez sur « ADAGE - Application Dédiée À la Généralisation de l'EAC » dans la rubrique « 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5" y="212097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L’application évolue : </a:t>
            </a:r>
          </a:p>
          <a:p>
            <a:pPr algn="ctr"/>
            <a:r>
              <a:rPr lang="fr-FR" dirty="0"/>
              <a:t>les projets pour 2023-24 peuvent être renseignés dès avril 2022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4098" y="987574"/>
            <a:ext cx="763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ADAGE vous permet de prendre connaissance de toutes les initiatives de vos équipes pédagogiques. Elle est prévue pour faciliter le dialogue au sein de </a:t>
            </a:r>
            <a:r>
              <a:rPr lang="fr-FR" dirty="0" smtClean="0"/>
              <a:t>l’école entre </a:t>
            </a:r>
            <a:r>
              <a:rPr lang="fr-FR" dirty="0"/>
              <a:t>pairs, avec la direction, pour préparer les budgets et les conseils </a:t>
            </a:r>
            <a:r>
              <a:rPr lang="fr-FR" dirty="0" smtClean="0"/>
              <a:t>d’école.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95537" y="2279431"/>
            <a:ext cx="828092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/>
              <a:t>Pour permettre la saisie la plus exhaustive possible, attribuez le profil « rédacteur de projets » aux professeurs de votre </a:t>
            </a:r>
            <a:r>
              <a:rPr lang="fr-FR" dirty="0" smtClean="0"/>
              <a:t>circonscription.</a:t>
            </a:r>
          </a:p>
          <a:p>
            <a:pPr algn="ctr"/>
            <a:r>
              <a:rPr lang="fr-FR" dirty="0" smtClean="0"/>
              <a:t>Vous pouvez aussi déléguer vos droits aux CP en leur attribuant le profil « relais de circonscription »</a:t>
            </a:r>
            <a:endParaRPr lang="fr-FR" dirty="0"/>
          </a:p>
          <a:p>
            <a:pPr algn="ctr"/>
            <a:r>
              <a:rPr lang="fr-FR" sz="1200" dirty="0"/>
              <a:t>Vidéo tutoriel  </a:t>
            </a:r>
            <a:r>
              <a:rPr lang="fr-FR" sz="1200" dirty="0">
                <a:hlinkClick r:id="rId2"/>
              </a:rPr>
              <a:t>https://www.dailymotion.com/video/x7ypdmf</a:t>
            </a:r>
            <a:r>
              <a:rPr lang="fr-FR" sz="1200" dirty="0"/>
              <a:t> (durée : 1mn17</a:t>
            </a:r>
            <a:r>
              <a:rPr lang="fr-FR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495" y="393990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Aucun engagement financier ne peut se faire par l’application </a:t>
            </a:r>
            <a:r>
              <a:rPr lang="fr-FR" dirty="0" smtClean="0"/>
              <a:t>ADAGE. </a:t>
            </a:r>
            <a:r>
              <a:rPr lang="fr-FR" dirty="0"/>
              <a:t>Et il vous est toujours possible de modifier ou supprimer des saisies.</a:t>
            </a: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3608" y="267494"/>
            <a:ext cx="4286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Page d’accueil de l’application avec le profil « </a:t>
            </a:r>
            <a:r>
              <a:rPr lang="fr-FR" sz="1400" dirty="0" smtClean="0"/>
              <a:t>IEN</a:t>
            </a:r>
            <a:r>
              <a:rPr lang="fr-FR" sz="1400" dirty="0"/>
              <a:t> »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79512" y="289600"/>
            <a:ext cx="8812259" cy="4486422"/>
            <a:chOff x="179512" y="289600"/>
            <a:chExt cx="8812259" cy="4486422"/>
          </a:xfrm>
        </p:grpSpPr>
        <p:sp>
          <p:nvSpPr>
            <p:cNvPr id="11" name="Rectangle 10"/>
            <p:cNvSpPr/>
            <p:nvPr/>
          </p:nvSpPr>
          <p:spPr>
            <a:xfrm>
              <a:off x="4118229" y="4147482"/>
              <a:ext cx="2952328" cy="628540"/>
            </a:xfrm>
            <a:prstGeom prst="rect">
              <a:avLst/>
            </a:prstGeom>
            <a:solidFill>
              <a:srgbClr val="D81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La capture d’écran ci-dessus est une simulation. Cette nouveauté est mise en ligne le 4 avril, les Appels à projets seront ajoutés au fil de la publication de leurs calendriers dans les semaines qui viennent.</a:t>
              </a: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79512" y="289600"/>
              <a:ext cx="8812259" cy="3841841"/>
              <a:chOff x="179512" y="289600"/>
              <a:chExt cx="8812259" cy="3841841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79512" y="289600"/>
                <a:ext cx="8812259" cy="3678278"/>
                <a:chOff x="179512" y="289600"/>
                <a:chExt cx="8812259" cy="3678278"/>
              </a:xfrm>
            </p:grpSpPr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9512" y="760700"/>
                  <a:ext cx="6851933" cy="3207178"/>
                </a:xfrm>
                <a:prstGeom prst="rect">
                  <a:avLst/>
                </a:prstGeom>
                <a:ln>
                  <a:solidFill>
                    <a:srgbClr val="4663B4"/>
                  </a:solidFill>
                </a:ln>
              </p:spPr>
            </p:pic>
            <p:sp>
              <p:nvSpPr>
                <p:cNvPr id="5" name="Flèche gauche 4"/>
                <p:cNvSpPr/>
                <p:nvPr/>
              </p:nvSpPr>
              <p:spPr>
                <a:xfrm>
                  <a:off x="6815421" y="2184269"/>
                  <a:ext cx="432048" cy="360040"/>
                </a:xfrm>
                <a:prstGeom prst="leftArrow">
                  <a:avLst/>
                </a:prstGeom>
                <a:solidFill>
                  <a:srgbClr val="7CA946"/>
                </a:solidFill>
                <a:ln>
                  <a:solidFill>
                    <a:srgbClr val="7CA9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Organigramme : Processus 7"/>
                <p:cNvSpPr/>
                <p:nvPr/>
              </p:nvSpPr>
              <p:spPr>
                <a:xfrm>
                  <a:off x="7097840" y="289600"/>
                  <a:ext cx="1893931" cy="2271165"/>
                </a:xfrm>
                <a:prstGeom prst="flowChartProcess">
                  <a:avLst/>
                </a:prstGeom>
                <a:solidFill>
                  <a:srgbClr val="79AF39"/>
                </a:solidFill>
                <a:ln>
                  <a:solidFill>
                    <a:schemeClr val="bg1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 smtClean="0">
                      <a:solidFill>
                        <a:schemeClr val="bg1"/>
                      </a:solidFill>
                      <a:latin typeface="+mj-lt"/>
                      <a:ea typeface="+mj-ea"/>
                      <a:cs typeface="+mj-cs"/>
                    </a:rPr>
                    <a:t> </a:t>
                  </a:r>
                  <a:r>
                    <a:rPr lang="fr-FR" sz="1050" dirty="0">
                      <a:solidFill>
                        <a:schemeClr val="bg1"/>
                      </a:solidFill>
                    </a:rPr>
                    <a:t>« Saisir un avis » : l’équipe pédagogique a candidaté sur un dispositif d’Appel à </a:t>
                  </a:r>
                  <a:r>
                    <a:rPr lang="fr-FR" sz="1050" dirty="0" smtClean="0">
                      <a:solidFill>
                        <a:schemeClr val="bg1"/>
                      </a:solidFill>
                    </a:rPr>
                    <a:t>projets. </a:t>
                  </a:r>
                  <a:r>
                    <a:rPr lang="fr-FR" sz="1050" dirty="0">
                      <a:solidFill>
                        <a:schemeClr val="bg1"/>
                      </a:solidFill>
                    </a:rPr>
                    <a:t>La commission d’étude de la candidature souhaite votre avis. La demande d’avis s’affiche 7 jours avant la fin des inscriptions et jusqu’à 7 jours après la fin des </a:t>
                  </a:r>
                  <a:r>
                    <a:rPr lang="fr-FR" sz="1050" dirty="0" smtClean="0">
                      <a:solidFill>
                        <a:schemeClr val="bg1"/>
                      </a:solidFill>
                    </a:rPr>
                    <a:t>inscriptions.</a:t>
                  </a:r>
                  <a:endParaRPr lang="fr-FR" sz="105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10" name="Organigramme : Processus 9"/>
              <p:cNvSpPr/>
              <p:nvPr/>
            </p:nvSpPr>
            <p:spPr>
              <a:xfrm>
                <a:off x="7177637" y="2951337"/>
                <a:ext cx="1668957" cy="1180104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050" dirty="0" smtClean="0">
                    <a:solidFill>
                      <a:sysClr val="windowText" lastClr="000000"/>
                    </a:solidFill>
                  </a:rPr>
                  <a:t>En cliquant sur la flèche, consultez les dossiers d’inscription ou de candidature des écoles de votre circonscription. </a:t>
                </a:r>
                <a:endParaRPr lang="fr-FR" sz="1050" dirty="0">
                  <a:solidFill>
                    <a:sysClr val="windowText" lastClr="0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2" name="Flèche gauche 11"/>
              <p:cNvSpPr/>
              <p:nvPr/>
            </p:nvSpPr>
            <p:spPr>
              <a:xfrm>
                <a:off x="6801782" y="3567135"/>
                <a:ext cx="432048" cy="360040"/>
              </a:xfrm>
              <a:prstGeom prst="leftArrow">
                <a:avLst/>
              </a:prstGeom>
              <a:solidFill>
                <a:srgbClr val="FFD500"/>
              </a:solidFill>
              <a:ln>
                <a:solidFill>
                  <a:srgbClr val="FFD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Flèche gauche 12"/>
              <p:cNvSpPr/>
              <p:nvPr/>
            </p:nvSpPr>
            <p:spPr>
              <a:xfrm>
                <a:off x="6801782" y="3190639"/>
                <a:ext cx="432048" cy="360040"/>
              </a:xfrm>
              <a:prstGeom prst="leftArrow">
                <a:avLst/>
              </a:prstGeom>
              <a:solidFill>
                <a:srgbClr val="FFD500"/>
              </a:solidFill>
              <a:ln>
                <a:solidFill>
                  <a:srgbClr val="FFD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 avec flèche vers le haut 3"/>
            <p:cNvSpPr/>
            <p:nvPr/>
          </p:nvSpPr>
          <p:spPr>
            <a:xfrm>
              <a:off x="325704" y="3795886"/>
              <a:ext cx="3672408" cy="980136"/>
            </a:xfrm>
            <a:prstGeom prst="upArrowCallout">
              <a:avLst/>
            </a:prstGeom>
            <a:solidFill>
              <a:srgbClr val="CB198A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NOUVEAUTE : </a:t>
              </a:r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les Appels à projets</a:t>
              </a:r>
            </a:p>
            <a:p>
              <a:pPr algn="ctr"/>
              <a:r>
                <a:rPr lang="fr-FR" sz="105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Un portail d’inscription ou de candidature à des dispositifs  pour l’année scolaire 2023-24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0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44511" y="1203598"/>
            <a:ext cx="8291381" cy="2398646"/>
            <a:chOff x="323528" y="1181555"/>
            <a:chExt cx="8291381" cy="239864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181555"/>
              <a:ext cx="8291381" cy="2398646"/>
            </a:xfrm>
            <a:prstGeom prst="rect">
              <a:avLst/>
            </a:prstGeom>
            <a:ln>
              <a:solidFill>
                <a:srgbClr val="4663B4"/>
              </a:solidFill>
            </a:ln>
          </p:spPr>
        </p:pic>
        <p:sp>
          <p:nvSpPr>
            <p:cNvPr id="12" name="Rectangle avec flèche vers la gauche 11"/>
            <p:cNvSpPr/>
            <p:nvPr/>
          </p:nvSpPr>
          <p:spPr>
            <a:xfrm>
              <a:off x="4139952" y="1440126"/>
              <a:ext cx="1340910" cy="914400"/>
            </a:xfrm>
            <a:prstGeom prst="leftArrowCallout">
              <a:avLst/>
            </a:prstGeom>
            <a:solidFill>
              <a:srgbClr val="D81F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Choisir l’année 2022-2023 ou </a:t>
              </a:r>
            </a:p>
            <a:p>
              <a:pPr algn="ctr"/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2023-2024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115616" y="1181555"/>
              <a:ext cx="756360" cy="310075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Titre 1"/>
          <p:cNvSpPr txBox="1">
            <a:spLocks/>
          </p:cNvSpPr>
          <p:nvPr/>
        </p:nvSpPr>
        <p:spPr bwMode="gray">
          <a:xfrm>
            <a:off x="1187624" y="222174"/>
            <a:ext cx="7564978" cy="550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1400" b="0" dirty="0"/>
              <a:t>Le volet culturel du projet d’établissement regroupe l’ensemble des projets d’éducation artistique et culturelle portés par les équipes pédagogiques </a:t>
            </a:r>
            <a:r>
              <a:rPr lang="fr-FR" sz="1400" b="0" dirty="0" smtClean="0"/>
              <a:t>d’une même </a:t>
            </a:r>
            <a:r>
              <a:rPr lang="fr-FR" sz="1400" b="0" dirty="0" smtClean="0"/>
              <a:t>l’école.</a:t>
            </a:r>
            <a:endParaRPr lang="fr-FR" sz="1400" b="0" dirty="0"/>
          </a:p>
          <a:p>
            <a:r>
              <a:rPr lang="fr-FR" sz="1400" b="0" dirty="0"/>
              <a:t>Les informations renseignées alimentent les attestations individuelles des parcours EAC des élèves.</a:t>
            </a: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  <p:sp>
        <p:nvSpPr>
          <p:cNvPr id="8" name="Rectangle avec flèche vers le haut 7"/>
          <p:cNvSpPr/>
          <p:nvPr/>
        </p:nvSpPr>
        <p:spPr>
          <a:xfrm>
            <a:off x="323528" y="3363838"/>
            <a:ext cx="2232248" cy="165618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Chorale, classe orchestre, classe à horaires aménagés, enseignements optionnels et de spécialité, etc.</a:t>
            </a:r>
          </a:p>
        </p:txBody>
      </p:sp>
      <p:sp>
        <p:nvSpPr>
          <p:cNvPr id="9" name="Rectangle avec flèche vers le haut 8"/>
          <p:cNvSpPr/>
          <p:nvPr/>
        </p:nvSpPr>
        <p:spPr>
          <a:xfrm>
            <a:off x="2928261" y="3373553"/>
            <a:ext cx="2921627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dispositifs : Ecole et cinéma, Goncourt des lycéens, Concours national de la résistance, Création en cours, appels à projets académiques, etc.</a:t>
            </a:r>
          </a:p>
        </p:txBody>
      </p:sp>
      <p:sp>
        <p:nvSpPr>
          <p:cNvPr id="10" name="Rectangle avec flèche vers le haut 9"/>
          <p:cNvSpPr/>
          <p:nvPr/>
        </p:nvSpPr>
        <p:spPr>
          <a:xfrm>
            <a:off x="6222373" y="3373553"/>
            <a:ext cx="2814123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CF99C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non liés à un dispositif, ils sont définis de manière générique : projet articulant les trois piliers de l’EAC, action de sensibilisation artistique, club artistique, rencontre avec des artistes, etc.</a:t>
            </a:r>
          </a:p>
        </p:txBody>
      </p:sp>
    </p:spTree>
    <p:extLst>
      <p:ext uri="{BB962C8B-B14F-4D97-AF65-F5344CB8AC3E}">
        <p14:creationId xmlns:p14="http://schemas.microsoft.com/office/powerpoint/2010/main" val="382870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gray">
          <a:xfrm>
            <a:off x="1187624" y="222174"/>
            <a:ext cx="7564978" cy="2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1400" b="0" dirty="0" smtClean="0"/>
              <a:t>Pour accéder au volet culturel d’une école de votre circonscription, </a:t>
            </a:r>
          </a:p>
          <a:p>
            <a:pPr>
              <a:spcAft>
                <a:spcPts val="600"/>
              </a:spcAft>
            </a:pPr>
            <a:r>
              <a:rPr lang="fr-FR" sz="1400" b="0" dirty="0" smtClean="0"/>
              <a:t>utilisez « Projets EAC » puis « Découvrir des projets » ,</a:t>
            </a:r>
          </a:p>
          <a:p>
            <a:pPr>
              <a:spcAft>
                <a:spcPts val="600"/>
              </a:spcAft>
            </a:pPr>
            <a:r>
              <a:rPr lang="fr-FR" sz="1400" b="0" dirty="0" smtClean="0"/>
              <a:t>puis renseignez le nom de l’école dans « Rechercher un établissement ».</a:t>
            </a: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7" y="1140018"/>
            <a:ext cx="7992888" cy="1334073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1" name="Titre 1"/>
          <p:cNvSpPr txBox="1">
            <a:spLocks/>
          </p:cNvSpPr>
          <p:nvPr/>
        </p:nvSpPr>
        <p:spPr bwMode="gray">
          <a:xfrm>
            <a:off x="324007" y="2534844"/>
            <a:ext cx="7564978" cy="2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1400" b="0" dirty="0" smtClean="0"/>
              <a:t>Puis cliquez sur la maison.</a:t>
            </a: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7" y="2838608"/>
            <a:ext cx="7605082" cy="2159046"/>
          </a:xfrm>
          <a:prstGeom prst="rect">
            <a:avLst/>
          </a:prstGeom>
          <a:ln>
            <a:solidFill>
              <a:srgbClr val="CB198A"/>
            </a:solidFill>
          </a:ln>
        </p:spPr>
      </p:pic>
      <p:sp>
        <p:nvSpPr>
          <p:cNvPr id="14" name="Flèche vers le bas 13"/>
          <p:cNvSpPr/>
          <p:nvPr/>
        </p:nvSpPr>
        <p:spPr>
          <a:xfrm rot="20682672">
            <a:off x="120420" y="3428926"/>
            <a:ext cx="484632" cy="978408"/>
          </a:xfrm>
          <a:prstGeom prst="downArrow">
            <a:avLst/>
          </a:prstGeom>
          <a:solidFill>
            <a:srgbClr val="CB198A"/>
          </a:solidFill>
          <a:ln>
            <a:solidFill>
              <a:srgbClr val="CB1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7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gray">
          <a:xfrm>
            <a:off x="1187624" y="222174"/>
            <a:ext cx="7564978" cy="2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1400" b="0" dirty="0" smtClean="0"/>
              <a:t>Parcours alternatif : Pour accéder au volet culturel d’une école de votre circonscription, </a:t>
            </a:r>
          </a:p>
          <a:p>
            <a:pPr>
              <a:spcAft>
                <a:spcPts val="600"/>
              </a:spcAft>
            </a:pPr>
            <a:r>
              <a:rPr lang="fr-FR" sz="1400" b="0" dirty="0" smtClean="0"/>
              <a:t>utilisez « Projets EAC » puis « Découvrir des projets » , puis « Afficher la cartographie».</a:t>
            </a: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1187624" y="807404"/>
            <a:ext cx="7564978" cy="2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1400" b="0" dirty="0" smtClean="0"/>
              <a:t>Cliquez sur l’école puis</a:t>
            </a:r>
            <a:r>
              <a:rPr lang="fr-FR" sz="1400" b="0" dirty="0" smtClean="0"/>
              <a:t> sur </a:t>
            </a:r>
            <a:r>
              <a:rPr lang="fr-FR" sz="1400" b="0" dirty="0" smtClean="0"/>
              <a:t>la maison.</a:t>
            </a:r>
            <a:r>
              <a:rPr lang="fr-FR" sz="1050" b="0" dirty="0"/>
              <a:t/>
            </a:r>
            <a:br>
              <a:rPr lang="fr-FR" sz="1050" b="0" dirty="0"/>
            </a:br>
            <a:endParaRPr lang="fr-FR" sz="1050" b="0" dirty="0"/>
          </a:p>
        </p:txBody>
      </p:sp>
      <p:grpSp>
        <p:nvGrpSpPr>
          <p:cNvPr id="4" name="Groupe 3"/>
          <p:cNvGrpSpPr/>
          <p:nvPr/>
        </p:nvGrpSpPr>
        <p:grpSpPr>
          <a:xfrm>
            <a:off x="1218070" y="1131590"/>
            <a:ext cx="7088418" cy="1791240"/>
            <a:chOff x="1763688" y="1635646"/>
            <a:chExt cx="7088418" cy="179124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t="56170" b="-1243"/>
            <a:stretch/>
          </p:blipFill>
          <p:spPr>
            <a:xfrm>
              <a:off x="1763688" y="1635646"/>
              <a:ext cx="7088418" cy="1791240"/>
            </a:xfrm>
            <a:prstGeom prst="rect">
              <a:avLst/>
            </a:prstGeom>
            <a:ln>
              <a:solidFill>
                <a:srgbClr val="4663B4"/>
              </a:solidFill>
            </a:ln>
          </p:spPr>
        </p:pic>
        <p:sp>
          <p:nvSpPr>
            <p:cNvPr id="14" name="Flèche vers le bas 13"/>
            <p:cNvSpPr/>
            <p:nvPr/>
          </p:nvSpPr>
          <p:spPr>
            <a:xfrm rot="20682672">
              <a:off x="4116356" y="1668831"/>
              <a:ext cx="484632" cy="978408"/>
            </a:xfrm>
            <a:prstGeom prst="downArrow">
              <a:avLst/>
            </a:prstGeom>
            <a:solidFill>
              <a:srgbClr val="CB198A"/>
            </a:solidFill>
            <a:ln>
              <a:solidFill>
                <a:srgbClr val="4663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1547664" y="3363838"/>
            <a:ext cx="6470792" cy="1202432"/>
          </a:xfrm>
          <a:prstGeom prst="roundRect">
            <a:avLst/>
          </a:prstGeom>
          <a:noFill/>
          <a:ln>
            <a:solidFill>
              <a:srgbClr val="D81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B198A"/>
                </a:solidFill>
              </a:rPr>
              <a:t>Lorsque vous êtes sur le volet culturel d’une école, vous avez exactement les </a:t>
            </a:r>
            <a:r>
              <a:rPr lang="fr-FR" dirty="0" smtClean="0">
                <a:solidFill>
                  <a:srgbClr val="CB198A"/>
                </a:solidFill>
              </a:rPr>
              <a:t>mêmes droits </a:t>
            </a:r>
            <a:r>
              <a:rPr lang="fr-FR" dirty="0">
                <a:solidFill>
                  <a:srgbClr val="CB198A"/>
                </a:solidFill>
              </a:rPr>
              <a:t>que le directeur d’école sur l’écriture, la validation ou la modification </a:t>
            </a:r>
            <a:r>
              <a:rPr lang="fr-FR" dirty="0" smtClean="0">
                <a:solidFill>
                  <a:srgbClr val="CB198A"/>
                </a:solidFill>
              </a:rPr>
              <a:t>des </a:t>
            </a:r>
            <a:r>
              <a:rPr lang="fr-FR" dirty="0">
                <a:solidFill>
                  <a:srgbClr val="CB198A"/>
                </a:solidFill>
              </a:rPr>
              <a:t>projets.</a:t>
            </a:r>
          </a:p>
        </p:txBody>
      </p:sp>
    </p:spTree>
    <p:extLst>
      <p:ext uri="{BB962C8B-B14F-4D97-AF65-F5344CB8AC3E}">
        <p14:creationId xmlns:p14="http://schemas.microsoft.com/office/powerpoint/2010/main" val="230127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95486"/>
            <a:ext cx="5994005" cy="3493704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95812" y="2643758"/>
            <a:ext cx="3384376" cy="2358629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NOUVEAUTE </a:t>
            </a:r>
            <a:r>
              <a:rPr lang="fr-FR" sz="1050" dirty="0">
                <a:solidFill>
                  <a:schemeClr val="tx1"/>
                </a:solidFill>
              </a:rPr>
              <a:t>pour </a:t>
            </a:r>
            <a:r>
              <a:rPr lang="fr-FR" sz="1050" dirty="0">
                <a:solidFill>
                  <a:srgbClr val="4663B4"/>
                </a:solidFill>
              </a:rPr>
              <a:t>les projets liés à des dispositifs</a:t>
            </a:r>
            <a:r>
              <a:rPr lang="fr-FR" sz="1050" dirty="0">
                <a:solidFill>
                  <a:schemeClr val="tx1"/>
                </a:solidFill>
              </a:rPr>
              <a:t> et </a:t>
            </a:r>
            <a:r>
              <a:rPr lang="fr-FR" sz="1050" dirty="0">
                <a:solidFill>
                  <a:srgbClr val="B35BAA"/>
                </a:solidFill>
              </a:rPr>
              <a:t>les projets à l’initiative de l’établissement </a:t>
            </a:r>
            <a:r>
              <a:rPr lang="fr-FR" sz="105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équipes pédagogiques peuvent renseigner un budget prévisionnel et demander la validation de votre direction.</a:t>
            </a:r>
          </a:p>
          <a:p>
            <a:pPr algn="ctr"/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budget est destiné au dialogue interne au sein de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l’école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(direction, collègues,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conseil d’école).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est modifiable à tout moment.</a:t>
            </a:r>
          </a:p>
        </p:txBody>
      </p:sp>
    </p:spTree>
    <p:extLst>
      <p:ext uri="{BB962C8B-B14F-4D97-AF65-F5344CB8AC3E}">
        <p14:creationId xmlns:p14="http://schemas.microsoft.com/office/powerpoint/2010/main" val="94352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1259632" y="140389"/>
            <a:ext cx="6944925" cy="772765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validation des projets » permet de suivre l’état de chaque projet : validation du directeur ou de l’IEN, avis de l’IEN et/ou avis de la commission qui étudie le projet dans le cadre d’un appel à projets.</a:t>
            </a:r>
          </a:p>
          <a:p>
            <a:pPr algn="ctr">
              <a:defRPr/>
            </a:pP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valider les projets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 saisir vos avis à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partir de cette page.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395536" y="1131590"/>
            <a:ext cx="8464671" cy="3315013"/>
            <a:chOff x="395536" y="1131590"/>
            <a:chExt cx="8464671" cy="331501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131590"/>
              <a:ext cx="8464671" cy="3315013"/>
            </a:xfrm>
            <a:prstGeom prst="rect">
              <a:avLst/>
            </a:prstGeom>
            <a:ln>
              <a:solidFill>
                <a:srgbClr val="4663B4"/>
              </a:solidFill>
            </a:ln>
          </p:spPr>
        </p:pic>
        <p:sp>
          <p:nvSpPr>
            <p:cNvPr id="16" name="Rectangle avec flèche vers la gauche 15"/>
            <p:cNvSpPr/>
            <p:nvPr/>
          </p:nvSpPr>
          <p:spPr>
            <a:xfrm>
              <a:off x="6012160" y="1779662"/>
              <a:ext cx="1340910" cy="914400"/>
            </a:xfrm>
            <a:prstGeom prst="leftArrowCallout">
              <a:avLst/>
            </a:prstGeom>
            <a:solidFill>
              <a:srgbClr val="D81F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Choisir </a:t>
              </a:r>
              <a:r>
                <a:rPr lang="fr-FR" sz="105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l’année</a:t>
              </a:r>
              <a:endPara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  <a:p>
              <a:pPr algn="ctr"/>
              <a:r>
                <a:rPr lang="fr-FR" sz="105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2023-2024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88000" y="1131590"/>
              <a:ext cx="611792" cy="288032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D81F94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3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000" y="3887277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56A2DB-0F01-B24C-292A-7E925AA710F7}"/>
              </a:ext>
            </a:extLst>
          </p:cNvPr>
          <p:cNvSpPr txBox="1"/>
          <p:nvPr/>
        </p:nvSpPr>
        <p:spPr>
          <a:xfrm>
            <a:off x="288570" y="843558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+mj-ea"/>
                <a:cs typeface="+mj-cs"/>
                <a:sym typeface="Montserrat"/>
              </a:rPr>
              <a:t>Parcours des élèves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8356" y="3312983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9622"/>
            <a:ext cx="6262431" cy="2780724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5" name="Rectangle à coins arrondis 14"/>
          <p:cNvSpPr/>
          <p:nvPr/>
        </p:nvSpPr>
        <p:spPr>
          <a:xfrm>
            <a:off x="6804248" y="1464154"/>
            <a:ext cx="2088232" cy="2592288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Pour cibler plus spécifiquement des élèves ne bénéficiant pas de projet cette année, ou n’ayant pas bénéficié de projet les années précédentes :</a:t>
            </a:r>
          </a:p>
          <a:p>
            <a:pPr algn="ctr"/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utilisez « Projets EAC » puis « Suivi des élèves » puis le moteur de recherche « Nombre d’actions : aucune » </a:t>
            </a:r>
          </a:p>
          <a:p>
            <a:pPr algn="ctr"/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8243100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428</TotalTime>
  <Words>789</Words>
  <Application>Microsoft Office PowerPoint</Application>
  <PresentationFormat>Affichage à l'écran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Montserrat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PASCALE CURNIER</cp:lastModifiedBy>
  <cp:revision>64</cp:revision>
  <dcterms:created xsi:type="dcterms:W3CDTF">2020-03-05T15:21:24Z</dcterms:created>
  <dcterms:modified xsi:type="dcterms:W3CDTF">2023-03-31T10:05:42Z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